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35" r:id="rId2"/>
    <p:sldId id="276" r:id="rId3"/>
    <p:sldId id="282" r:id="rId4"/>
    <p:sldId id="277" r:id="rId5"/>
    <p:sldId id="279" r:id="rId6"/>
    <p:sldId id="294" r:id="rId7"/>
    <p:sldId id="283" r:id="rId8"/>
    <p:sldId id="284" r:id="rId9"/>
    <p:sldId id="295" r:id="rId10"/>
    <p:sldId id="296" r:id="rId11"/>
    <p:sldId id="293" r:id="rId12"/>
    <p:sldId id="286" r:id="rId13"/>
    <p:sldId id="292" r:id="rId14"/>
    <p:sldId id="300" r:id="rId15"/>
    <p:sldId id="301" r:id="rId16"/>
    <p:sldId id="297" r:id="rId17"/>
    <p:sldId id="309" r:id="rId18"/>
    <p:sldId id="314" r:id="rId19"/>
    <p:sldId id="313" r:id="rId20"/>
    <p:sldId id="315" r:id="rId21"/>
    <p:sldId id="312" r:id="rId22"/>
    <p:sldId id="299" r:id="rId23"/>
    <p:sldId id="311" r:id="rId24"/>
    <p:sldId id="310" r:id="rId25"/>
    <p:sldId id="302" r:id="rId26"/>
    <p:sldId id="316" r:id="rId27"/>
    <p:sldId id="317" r:id="rId28"/>
    <p:sldId id="320" r:id="rId29"/>
    <p:sldId id="330" r:id="rId30"/>
    <p:sldId id="305" r:id="rId31"/>
    <p:sldId id="332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3" r:id="rId42"/>
    <p:sldId id="336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8" r:id="rId53"/>
    <p:sldId id="349" r:id="rId54"/>
    <p:sldId id="33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A5DE"/>
    <a:srgbClr val="E9E200"/>
    <a:srgbClr val="BD0012"/>
    <a:srgbClr val="2B7B04"/>
    <a:srgbClr val="4473BA"/>
    <a:srgbClr val="D88527"/>
    <a:srgbClr val="C01B8B"/>
    <a:srgbClr val="5E4693"/>
    <a:srgbClr val="D31151"/>
    <a:srgbClr val="4AA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106" autoAdjust="0"/>
    <p:restoredTop sz="94660"/>
  </p:normalViewPr>
  <p:slideViewPr>
    <p:cSldViewPr snapToGrid="0">
      <p:cViewPr>
        <p:scale>
          <a:sx n="66" d="100"/>
          <a:sy n="66" d="100"/>
        </p:scale>
        <p:origin x="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6432"/>
    </p:cViewPr>
  </p:sorterViewPr>
  <p:notesViewPr>
    <p:cSldViewPr snapToGrid="0">
      <p:cViewPr varScale="1">
        <p:scale>
          <a:sx n="62" d="100"/>
          <a:sy n="62" d="100"/>
        </p:scale>
        <p:origin x="3461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F81C95-ECFF-2B0A-EBE8-9169B82880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9327E-86B8-AF93-64C2-CB67DF3FC5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7692A-7D40-4A06-BA97-B0A8001CE1A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65728-4989-AA69-8DDA-D66CFB14AF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15B6C-61FD-E334-3085-BA36C4C011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F4F6D-9B8C-4596-AFF6-43ED427A6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163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09FA9-634A-45C5-932B-7091CD063B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79413-8D69-459F-A8FF-69801F80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093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0ADD0F-FDF6-4C30-FFEB-6DF8CD4E7EE1}"/>
              </a:ext>
            </a:extLst>
          </p:cNvPr>
          <p:cNvSpPr txBox="1"/>
          <p:nvPr userDrawn="1"/>
        </p:nvSpPr>
        <p:spPr>
          <a:xfrm>
            <a:off x="676275" y="155575"/>
            <a:ext cx="8820150" cy="56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C4F68D-DA45-F06D-DDDD-6A92C3D3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07950"/>
            <a:ext cx="8067675" cy="62547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B2BA0F0-17E4-E245-A3A3-394E1781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3825" y="6356350"/>
            <a:ext cx="59055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AF06260-B9D4-4115-94D9-3E9F7689D3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3754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C8F76-77B5-DA68-7FA0-8A472E2A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2D7EA6-9030-0E7E-96AA-0A9AA480397D}"/>
              </a:ext>
            </a:extLst>
          </p:cNvPr>
          <p:cNvSpPr txBox="1">
            <a:spLocks/>
          </p:cNvSpPr>
          <p:nvPr userDrawn="1"/>
        </p:nvSpPr>
        <p:spPr>
          <a:xfrm>
            <a:off x="11553825" y="6356350"/>
            <a:ext cx="5905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F06260-B9D4-4115-94D9-3E9F7689D3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7128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CADD-5EA8-BF42-7315-34F184B1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A8F28B-622E-39EB-9B15-B800DA10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3825" y="6356350"/>
            <a:ext cx="59055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AF06260-B9D4-4115-94D9-3E9F7689D3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017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092875-F1BE-032E-B7EC-04C146858A74}"/>
              </a:ext>
            </a:extLst>
          </p:cNvPr>
          <p:cNvSpPr/>
          <p:nvPr userDrawn="1"/>
        </p:nvSpPr>
        <p:spPr>
          <a:xfrm>
            <a:off x="0" y="0"/>
            <a:ext cx="12192000" cy="8503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0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B2E44-CA59-FC43-3D2A-696B955D9E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783" y="5916994"/>
            <a:ext cx="1647931" cy="941006"/>
          </a:xfrm>
          <a:prstGeom prst="rect">
            <a:avLst/>
          </a:prstGeom>
        </p:spPr>
      </p:pic>
      <p:pic>
        <p:nvPicPr>
          <p:cNvPr id="3" name="Picture 2" descr="A map of the state of pennsylvania&#10;&#10;AI-generated content may be incorrect.">
            <a:extLst>
              <a:ext uri="{FF2B5EF4-FFF2-40B4-BE49-F238E27FC236}">
                <a16:creationId xmlns:a16="http://schemas.microsoft.com/office/drawing/2014/main" id="{CA607E12-B073-8741-6298-9E3D4C77A3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67" y="40767"/>
            <a:ext cx="2440724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1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daveharadon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B500-CE85-8476-DB3E-1403159E7B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B72D0-3AD9-A3BD-C773-8EE44620CE74}"/>
              </a:ext>
            </a:extLst>
          </p:cNvPr>
          <p:cNvSpPr txBox="1"/>
          <p:nvPr/>
        </p:nvSpPr>
        <p:spPr>
          <a:xfrm>
            <a:off x="2660073" y="237951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`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BE51E-E327-E989-2907-E104E97922BE}"/>
              </a:ext>
            </a:extLst>
          </p:cNvPr>
          <p:cNvSpPr txBox="1"/>
          <p:nvPr/>
        </p:nvSpPr>
        <p:spPr>
          <a:xfrm>
            <a:off x="2917983" y="1471577"/>
            <a:ext cx="63560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How GREAT Club Presidents 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Lead </a:t>
            </a:r>
            <a:r>
              <a:rPr lang="en-US" sz="3200" u="sng" dirty="0">
                <a:solidFill>
                  <a:srgbClr val="0070C0"/>
                </a:solidFill>
              </a:rPr>
              <a:t>and</a:t>
            </a:r>
            <a:r>
              <a:rPr lang="en-US" sz="3200" dirty="0">
                <a:solidFill>
                  <a:srgbClr val="0070C0"/>
                </a:solidFill>
              </a:rPr>
              <a:t> Manage 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EXTRAORDINARY 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Rotary Clubs </a:t>
            </a:r>
            <a:r>
              <a:rPr lang="en-US" sz="3200" i="1" u="sng" dirty="0">
                <a:solidFill>
                  <a:srgbClr val="0070C0"/>
                </a:solidFill>
              </a:rPr>
              <a:t>and</a:t>
            </a:r>
            <a:r>
              <a:rPr lang="en-US" sz="3200" dirty="0">
                <a:solidFill>
                  <a:srgbClr val="0070C0"/>
                </a:solidFill>
              </a:rPr>
              <a:t> Rotarians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For Success In Their Communities 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6D016-203F-767A-5B77-7298052C4DCB}"/>
              </a:ext>
            </a:extLst>
          </p:cNvPr>
          <p:cNvSpPr txBox="1"/>
          <p:nvPr/>
        </p:nvSpPr>
        <p:spPr>
          <a:xfrm>
            <a:off x="5556271" y="4765119"/>
            <a:ext cx="41459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Dave Haradon</a:t>
            </a:r>
          </a:p>
          <a:p>
            <a:r>
              <a:rPr lang="en-US" sz="1600" dirty="0"/>
              <a:t>Longwood Rotary Club</a:t>
            </a:r>
          </a:p>
          <a:p>
            <a:r>
              <a:rPr lang="en-US" sz="1600" dirty="0"/>
              <a:t>Kennett Square, PA</a:t>
            </a:r>
          </a:p>
          <a:p>
            <a:r>
              <a:rPr lang="en-US" sz="16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Past District 7450 Governor (2016-17)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1600" dirty="0"/>
              <a:t> </a:t>
            </a:r>
            <a:r>
              <a:rPr lang="en-US" sz="16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Cell: 484-883-3110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16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1600" u="sng" kern="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daveharadon@gmail.com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1600" b="1" kern="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EXTRAORDINARY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pic>
        <p:nvPicPr>
          <p:cNvPr id="8" name="Picture 7" descr="A black and white image of a person's face&#10;&#10;AI-generated content may be incorrect.">
            <a:extLst>
              <a:ext uri="{FF2B5EF4-FFF2-40B4-BE49-F238E27FC236}">
                <a16:creationId xmlns:a16="http://schemas.microsoft.com/office/drawing/2014/main" id="{6C1AAF00-09F3-DC57-7072-2EE5B9447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62" y="4127903"/>
            <a:ext cx="2454658" cy="643386"/>
          </a:xfrm>
          <a:prstGeom prst="rect">
            <a:avLst/>
          </a:prstGeom>
        </p:spPr>
      </p:pic>
      <p:pic>
        <p:nvPicPr>
          <p:cNvPr id="10" name="Picture 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5E35880-30A1-1BC7-36A0-5A7455D5C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3" y="4192118"/>
            <a:ext cx="1756069" cy="2412400"/>
          </a:xfrm>
          <a:prstGeom prst="rect">
            <a:avLst/>
          </a:prstGeom>
        </p:spPr>
      </p:pic>
      <p:pic>
        <p:nvPicPr>
          <p:cNvPr id="14" name="Picture 13" descr="A logo with blue text&#10;&#10;AI-generated content may be incorrect.">
            <a:extLst>
              <a:ext uri="{FF2B5EF4-FFF2-40B4-BE49-F238E27FC236}">
                <a16:creationId xmlns:a16="http://schemas.microsoft.com/office/drawing/2014/main" id="{D7E19C3C-0B13-E518-A548-62252AF29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3" y="950566"/>
            <a:ext cx="2295390" cy="8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4180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C616E-EB23-E946-6754-4A951A062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29F2EBF-CEC7-25A2-47BC-1A0A78FB04E5}"/>
              </a:ext>
            </a:extLst>
          </p:cNvPr>
          <p:cNvSpPr/>
          <p:nvPr/>
        </p:nvSpPr>
        <p:spPr>
          <a:xfrm>
            <a:off x="3345873" y="2468874"/>
            <a:ext cx="8558093" cy="42291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mission statement&#10;&#10;AI-generated content may be incorrect.">
            <a:extLst>
              <a:ext uri="{FF2B5EF4-FFF2-40B4-BE49-F238E27FC236}">
                <a16:creationId xmlns:a16="http://schemas.microsoft.com/office/drawing/2014/main" id="{AB6F57D6-16A1-BCCA-B1EB-18B2D75AE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027">
            <a:off x="270837" y="3912390"/>
            <a:ext cx="2656251" cy="1502740"/>
          </a:xfrm>
          <a:prstGeom prst="rect">
            <a:avLst/>
          </a:prstGeom>
          <a:effectLst>
            <a:outerShdw blurRad="152400" dist="25400" dir="2700000" algn="tl" rotWithShape="0">
              <a:schemeClr val="bg1">
                <a:lumMod val="50000"/>
                <a:alpha val="75000"/>
              </a:schemeClr>
            </a:outerShdw>
          </a:effectLst>
        </p:spPr>
      </p:pic>
      <p:pic>
        <p:nvPicPr>
          <p:cNvPr id="9" name="Picture 8" descr="A white card with text&#10;&#10;AI-generated content may be incorrect.">
            <a:extLst>
              <a:ext uri="{FF2B5EF4-FFF2-40B4-BE49-F238E27FC236}">
                <a16:creationId xmlns:a16="http://schemas.microsoft.com/office/drawing/2014/main" id="{EFD6FFE6-C977-F22D-56B3-00B0D80C3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027">
            <a:off x="270837" y="2677629"/>
            <a:ext cx="2656251" cy="1502740"/>
          </a:xfrm>
          <a:prstGeom prst="rect">
            <a:avLst/>
          </a:prstGeom>
          <a:effectLst>
            <a:outerShdw blurRad="152400" dist="25400" dir="2700000" algn="tl" rotWithShape="0">
              <a:schemeClr val="bg1">
                <a:lumMod val="50000"/>
                <a:alpha val="75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B743F1-18BF-D02E-57D7-B3FB2180A0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</a:rPr>
              <a:t>Your Own Club’s Mission…</a:t>
            </a:r>
          </a:p>
        </p:txBody>
      </p:sp>
      <p:pic>
        <p:nvPicPr>
          <p:cNvPr id="7" name="Picture 6" descr="A white paper with red and black text&#10;&#10;AI-generated content may be incorrect.">
            <a:extLst>
              <a:ext uri="{FF2B5EF4-FFF2-40B4-BE49-F238E27FC236}">
                <a16:creationId xmlns:a16="http://schemas.microsoft.com/office/drawing/2014/main" id="{AB3F1DE5-F57D-19FC-A982-DE65D387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027">
            <a:off x="270837" y="1259044"/>
            <a:ext cx="2656251" cy="1502740"/>
          </a:xfrm>
          <a:prstGeom prst="rect">
            <a:avLst/>
          </a:prstGeom>
          <a:effectLst>
            <a:outerShdw blurRad="152400" dist="25400" dir="2700000" algn="tl" rotWithShape="0">
              <a:schemeClr val="bg1">
                <a:lumMod val="50000"/>
                <a:alpha val="75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01590B-4CAD-7C0A-052C-9BC28372D8D3}"/>
              </a:ext>
            </a:extLst>
          </p:cNvPr>
          <p:cNvSpPr txBox="1"/>
          <p:nvPr/>
        </p:nvSpPr>
        <p:spPr>
          <a:xfrm>
            <a:off x="3829257" y="1369057"/>
            <a:ext cx="5728684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dirty="0">
                <a:latin typeface="Brush Script MT" panose="03060802040406070304" pitchFamily="66" charset="0"/>
              </a:rPr>
              <a:t>It's not just words on paper; </a:t>
            </a:r>
            <a:br>
              <a:rPr lang="en-US" sz="4000" dirty="0">
                <a:latin typeface="Brush Script MT" panose="03060802040406070304" pitchFamily="66" charset="0"/>
              </a:rPr>
            </a:b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vivid picture of your Club’s Future ! </a:t>
            </a:r>
            <a:endParaRPr lang="en-US" sz="4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E2BDA-EA5A-6149-776F-841E378BBAD2}"/>
              </a:ext>
            </a:extLst>
          </p:cNvPr>
          <p:cNvSpPr txBox="1"/>
          <p:nvPr/>
        </p:nvSpPr>
        <p:spPr>
          <a:xfrm>
            <a:off x="3345873" y="966118"/>
            <a:ext cx="6546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Write Your Club’s Mission Statement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A4D1DB-831B-158E-3090-92504D272FCC}"/>
              </a:ext>
            </a:extLst>
          </p:cNvPr>
          <p:cNvSpPr txBox="1"/>
          <p:nvPr/>
        </p:nvSpPr>
        <p:spPr>
          <a:xfrm>
            <a:off x="3429926" y="2451375"/>
            <a:ext cx="83899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 Reflect on Your Core Values: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Think about the principles and values that matter most to your Rotary Club. What do you stand for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 Rotarians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Define Your Purpose: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is the fundamental reason for your Club’s existence? What does your Club hope to achieve in the long run?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 Imagine the Future: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Envision the ideal future you want to create for your Club. </a:t>
            </a:r>
            <a:b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does it look like? How does it feel? Who will it impact?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4. Keep It Concise: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powerful vision statement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should be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brief, ideally one to two sentences. It should also be memorable and easy to understand for all concerned.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5. Use Clear and Inspiring Language</a:t>
            </a:r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Your Club’s words should evoke emotions and inspiration! Avoid jargon or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acronyms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or complex terms that non-Rotarians may</a:t>
            </a:r>
            <a:b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not understand.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6. Be Ambitious Yet Realistic: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Aim high but stay grounded in reality. Your Club’s vision should be aspirational yet realistically attainable.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</a:t>
            </a:r>
            <a:r>
              <a:rPr lang="en-U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Involve Your Team: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Collaborate with your Club Leadership to gather diverse perspectives and ensure EVERYONE is “</a:t>
            </a:r>
            <a:r>
              <a:rPr lang="en-US" sz="1800" u="sng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aligned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 TOGETHER !</a:t>
            </a:r>
          </a:p>
          <a:p>
            <a:pPr marL="228600" marR="0" indent="-228600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085702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38038-98F9-7097-0929-5A9AA781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56E41-0799-EE16-E6C1-C1118C4D02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r>
              <a:rPr lang="en-US" i="1" dirty="0"/>
              <a:t>My Club’s Mission…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AF72B-83D6-125A-839B-16BF7405BDAF}"/>
              </a:ext>
            </a:extLst>
          </p:cNvPr>
          <p:cNvSpPr txBox="1"/>
          <p:nvPr/>
        </p:nvSpPr>
        <p:spPr>
          <a:xfrm>
            <a:off x="4457699" y="3263927"/>
            <a:ext cx="71234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i="1" dirty="0">
                <a:ea typeface="Times New Roman" panose="02020603050405020304" pitchFamily="18" charset="0"/>
              </a:rPr>
              <a:t>To </a:t>
            </a:r>
            <a:r>
              <a:rPr lang="en-US" sz="3200" i="1" dirty="0">
                <a:effectLst/>
                <a:ea typeface="Times New Roman" panose="02020603050405020304" pitchFamily="18" charset="0"/>
              </a:rPr>
              <a:t>Make a </a:t>
            </a:r>
            <a:r>
              <a:rPr lang="en-US" sz="3200" i="1" u="sng" dirty="0">
                <a:effectLst/>
                <a:ea typeface="Times New Roman" panose="02020603050405020304" pitchFamily="18" charset="0"/>
              </a:rPr>
              <a:t>PROFOUND</a:t>
            </a:r>
            <a:r>
              <a:rPr lang="en-US" sz="3200" i="1" dirty="0">
                <a:effectLst/>
                <a:ea typeface="Times New Roman" panose="02020603050405020304" pitchFamily="18" charset="0"/>
              </a:rPr>
              <a:t> Impact in the Lives of People in our Community by applying our motto of “Service Above Self” </a:t>
            </a:r>
            <a:br>
              <a:rPr lang="en-US" sz="3200" i="1" dirty="0">
                <a:effectLst/>
                <a:ea typeface="Times New Roman" panose="02020603050405020304" pitchFamily="18" charset="0"/>
              </a:rPr>
            </a:br>
            <a:r>
              <a:rPr lang="en-US" sz="3200" i="1" dirty="0">
                <a:effectLst/>
                <a:ea typeface="Times New Roman" panose="02020603050405020304" pitchFamily="18" charset="0"/>
              </a:rPr>
              <a:t>via the “Four Way Test"</a:t>
            </a:r>
          </a:p>
        </p:txBody>
      </p:sp>
      <p:pic>
        <p:nvPicPr>
          <p:cNvPr id="4" name="Picture 3" descr="A cover of a rotary club&#10;&#10;AI-generated content may be incorrect.">
            <a:extLst>
              <a:ext uri="{FF2B5EF4-FFF2-40B4-BE49-F238E27FC236}">
                <a16:creationId xmlns:a16="http://schemas.microsoft.com/office/drawing/2014/main" id="{785ED004-DE98-F7D8-2B52-2FE6F48F0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4" y="1414891"/>
            <a:ext cx="3343574" cy="4263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B115D-8604-5621-58E4-B83C177D9389}"/>
              </a:ext>
            </a:extLst>
          </p:cNvPr>
          <p:cNvSpPr txBox="1"/>
          <p:nvPr/>
        </p:nvSpPr>
        <p:spPr>
          <a:xfrm>
            <a:off x="4934181" y="2277079"/>
            <a:ext cx="6170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My Club’s Mission</a:t>
            </a:r>
          </a:p>
        </p:txBody>
      </p:sp>
    </p:spTree>
    <p:extLst>
      <p:ext uri="{BB962C8B-B14F-4D97-AF65-F5344CB8AC3E}">
        <p14:creationId xmlns:p14="http://schemas.microsoft.com/office/powerpoint/2010/main" val="2350795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37F7A-B2E8-2252-D310-F7CB37E4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1BA6A7-AF29-9A91-89DC-34198C6482F9}"/>
              </a:ext>
            </a:extLst>
          </p:cNvPr>
          <p:cNvSpPr txBox="1"/>
          <p:nvPr/>
        </p:nvSpPr>
        <p:spPr>
          <a:xfrm>
            <a:off x="5872080" y="998196"/>
            <a:ext cx="4339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RI Motto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47016-74FC-B91F-8C3F-ED3573643A29}"/>
              </a:ext>
            </a:extLst>
          </p:cNvPr>
          <p:cNvSpPr txBox="1"/>
          <p:nvPr/>
        </p:nvSpPr>
        <p:spPr>
          <a:xfrm>
            <a:off x="5909996" y="1574843"/>
            <a:ext cx="4779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  <a:buSzPct val="110000"/>
            </a:pPr>
            <a:r>
              <a:rPr lang="en-US" sz="4000" i="1" dirty="0"/>
              <a:t>“Service Above Self”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92EFC-04CA-7EA9-66C0-2DC87F777D33}"/>
              </a:ext>
            </a:extLst>
          </p:cNvPr>
          <p:cNvSpPr txBox="1"/>
          <p:nvPr/>
        </p:nvSpPr>
        <p:spPr>
          <a:xfrm>
            <a:off x="3681846" y="2473853"/>
            <a:ext cx="8510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Four Way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FE684-4CA9-6AC1-F7D2-4A9F8F985F13}"/>
              </a:ext>
            </a:extLst>
          </p:cNvPr>
          <p:cNvSpPr txBox="1"/>
          <p:nvPr/>
        </p:nvSpPr>
        <p:spPr>
          <a:xfrm>
            <a:off x="6265667" y="3116844"/>
            <a:ext cx="5528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Is it the truth ?</a:t>
            </a:r>
          </a:p>
          <a:p>
            <a:pPr marL="457200" indent="-457200"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Is it fair to all concerned ?</a:t>
            </a:r>
          </a:p>
          <a:p>
            <a:pPr marL="457200" indent="-457200"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Will it build goodwill </a:t>
            </a:r>
            <a:b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  and better friendships ?</a:t>
            </a:r>
            <a:r>
              <a:rPr lang="en-US" sz="3200" b="0" i="0" dirty="0">
                <a:solidFill>
                  <a:srgbClr val="474747"/>
                </a:solidFill>
                <a:effectLst/>
                <a:latin typeface="Google Sans"/>
              </a:rPr>
              <a:t> </a:t>
            </a:r>
          </a:p>
          <a:p>
            <a:pPr marL="457200" indent="-457200"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Will it be beneficial to </a:t>
            </a:r>
            <a:b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   all concerned ?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7" name="Picture 6" descr="A cover of a rotary club&#10;&#10;AI-generated content may be incorrect.">
            <a:extLst>
              <a:ext uri="{FF2B5EF4-FFF2-40B4-BE49-F238E27FC236}">
                <a16:creationId xmlns:a16="http://schemas.microsoft.com/office/drawing/2014/main" id="{0F72F100-2E73-C2EE-5328-195003141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4" y="1414891"/>
            <a:ext cx="3343574" cy="42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3DCB0-0A69-498F-2E46-DB040281B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6C8C97-D0C0-5A81-7CC2-7F1BC075935D}"/>
              </a:ext>
            </a:extLst>
          </p:cNvPr>
          <p:cNvSpPr txBox="1"/>
          <p:nvPr/>
        </p:nvSpPr>
        <p:spPr>
          <a:xfrm>
            <a:off x="5872080" y="998196"/>
            <a:ext cx="4339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RI Motto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9CF5F-F116-2D82-9392-C1CE94515704}"/>
              </a:ext>
            </a:extLst>
          </p:cNvPr>
          <p:cNvSpPr txBox="1"/>
          <p:nvPr/>
        </p:nvSpPr>
        <p:spPr>
          <a:xfrm>
            <a:off x="5909996" y="1574843"/>
            <a:ext cx="4779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  <a:buSzPct val="110000"/>
            </a:pPr>
            <a:r>
              <a:rPr lang="en-US" sz="4000" i="1" dirty="0"/>
              <a:t>“Service Above Self”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1D5CE-CB1E-F5A3-7940-1E3DEBE5CE74}"/>
              </a:ext>
            </a:extLst>
          </p:cNvPr>
          <p:cNvSpPr txBox="1"/>
          <p:nvPr/>
        </p:nvSpPr>
        <p:spPr>
          <a:xfrm>
            <a:off x="3681846" y="2473853"/>
            <a:ext cx="8510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Four Way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019745-C5A3-B3E4-6545-C7ED2AB067BF}"/>
              </a:ext>
            </a:extLst>
          </p:cNvPr>
          <p:cNvSpPr txBox="1"/>
          <p:nvPr/>
        </p:nvSpPr>
        <p:spPr>
          <a:xfrm>
            <a:off x="6265667" y="3116844"/>
            <a:ext cx="5528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Is it the truth ?</a:t>
            </a:r>
          </a:p>
          <a:p>
            <a:pPr marL="457200" indent="-457200"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Is it fair to all concerned ?</a:t>
            </a:r>
          </a:p>
          <a:p>
            <a:pPr marL="457200" indent="-457200"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Will it build goodwill </a:t>
            </a:r>
            <a:b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  and better friendships ?</a:t>
            </a:r>
            <a:r>
              <a:rPr lang="en-US" sz="3200" b="0" i="0" dirty="0">
                <a:solidFill>
                  <a:srgbClr val="474747"/>
                </a:solidFill>
                <a:effectLst/>
                <a:latin typeface="Google Sans"/>
              </a:rPr>
              <a:t> </a:t>
            </a:r>
          </a:p>
          <a:p>
            <a:pPr marL="457200" indent="-457200"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Will it be beneficial to </a:t>
            </a:r>
            <a:b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    all concerned ?</a:t>
            </a:r>
            <a:endParaRPr lang="en-US" sz="3200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BC0AC7-4B5F-E327-58D8-4C13B6D646C0}"/>
              </a:ext>
            </a:extLst>
          </p:cNvPr>
          <p:cNvCxnSpPr/>
          <p:nvPr/>
        </p:nvCxnSpPr>
        <p:spPr>
          <a:xfrm flipV="1">
            <a:off x="6096000" y="2628900"/>
            <a:ext cx="1333500" cy="3948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CFB5E9-5F68-B1B4-6233-B8CB8616CC4C}"/>
              </a:ext>
            </a:extLst>
          </p:cNvPr>
          <p:cNvCxnSpPr>
            <a:cxnSpLocks/>
          </p:cNvCxnSpPr>
          <p:nvPr/>
        </p:nvCxnSpPr>
        <p:spPr>
          <a:xfrm>
            <a:off x="6222397" y="2628900"/>
            <a:ext cx="1080706" cy="4638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CAC8718-71E6-5F7C-4E7D-C5760350AC5A}"/>
              </a:ext>
            </a:extLst>
          </p:cNvPr>
          <p:cNvSpPr txBox="1"/>
          <p:nvPr/>
        </p:nvSpPr>
        <p:spPr>
          <a:xfrm>
            <a:off x="6177186" y="1959958"/>
            <a:ext cx="129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FIVE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49E6A-37B1-3558-6DDF-D0C64A53BDDD}"/>
              </a:ext>
            </a:extLst>
          </p:cNvPr>
          <p:cNvSpPr txBox="1"/>
          <p:nvPr/>
        </p:nvSpPr>
        <p:spPr>
          <a:xfrm>
            <a:off x="6312451" y="6036083"/>
            <a:ext cx="5528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0000"/>
                </a:solidFill>
                <a:effectLst/>
                <a:latin typeface="Google Sans"/>
              </a:rPr>
              <a:t>5. Is </a:t>
            </a:r>
            <a:r>
              <a:rPr lang="en-US" sz="4400" b="1" dirty="0">
                <a:solidFill>
                  <a:srgbClr val="FF0000"/>
                </a:solidFill>
                <a:latin typeface="Google Sans"/>
              </a:rPr>
              <a:t>it FUN 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 cover of a rotary club&#10;&#10;AI-generated content may be incorrect.">
            <a:extLst>
              <a:ext uri="{FF2B5EF4-FFF2-40B4-BE49-F238E27FC236}">
                <a16:creationId xmlns:a16="http://schemas.microsoft.com/office/drawing/2014/main" id="{7D532D6F-965D-23B2-A2C3-5D46A687D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4" y="1414891"/>
            <a:ext cx="3343574" cy="42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3139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8C161-2EC5-5950-0704-882053E97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759DD-C38A-68BF-B703-B3A30D5684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94A5E-F9C4-4C18-2E7A-9C4F2736CD4D}"/>
              </a:ext>
            </a:extLst>
          </p:cNvPr>
          <p:cNvSpPr txBox="1"/>
          <p:nvPr/>
        </p:nvSpPr>
        <p:spPr>
          <a:xfrm>
            <a:off x="1004455" y="1012266"/>
            <a:ext cx="10183090" cy="114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000" dirty="0">
                <a:solidFill>
                  <a:srgbClr val="00B0F0"/>
                </a:solidFill>
              </a:rPr>
              <a:t>#1 Most Important Task for </a:t>
            </a:r>
            <a:br>
              <a:rPr lang="en-US" sz="4000" dirty="0">
                <a:solidFill>
                  <a:srgbClr val="00B0F0"/>
                </a:solidFill>
              </a:rPr>
            </a:br>
            <a:r>
              <a:rPr lang="en-US" sz="4000" dirty="0">
                <a:solidFill>
                  <a:srgbClr val="00B0F0"/>
                </a:solidFill>
              </a:rPr>
              <a:t>GREAT Club Presidents</a:t>
            </a:r>
          </a:p>
        </p:txBody>
      </p:sp>
      <p:pic>
        <p:nvPicPr>
          <p:cNvPr id="5" name="Picture 4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240F550A-DD4D-C9AB-071A-4416F664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409"/>
            <a:ext cx="7910080" cy="3896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9E61E-66E7-A916-3182-43696EA39B3F}"/>
              </a:ext>
            </a:extLst>
          </p:cNvPr>
          <p:cNvSpPr txBox="1"/>
          <p:nvPr/>
        </p:nvSpPr>
        <p:spPr>
          <a:xfrm>
            <a:off x="6988953" y="2924870"/>
            <a:ext cx="5047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B0F0"/>
                </a:solidFill>
              </a:rPr>
              <a:t>“Normal” </a:t>
            </a:r>
            <a:r>
              <a:rPr lang="en-US" sz="3600" dirty="0">
                <a:solidFill>
                  <a:srgbClr val="C00000"/>
                </a:solidFill>
              </a:rPr>
              <a:t>Distribution</a:t>
            </a:r>
          </a:p>
          <a:p>
            <a:pPr marL="571500" indent="-5715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3600" dirty="0"/>
              <a:t>Bell Shaped </a:t>
            </a:r>
          </a:p>
          <a:p>
            <a:pPr marL="571500" indent="-5715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3600" dirty="0"/>
              <a:t>Symmetry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50609A-ADE9-3510-3AF8-686A84A1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498" y="4679196"/>
            <a:ext cx="3650296" cy="1097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E57D25-3455-25D3-900D-1C81E71CF18F}"/>
              </a:ext>
            </a:extLst>
          </p:cNvPr>
          <p:cNvSpPr/>
          <p:nvPr/>
        </p:nvSpPr>
        <p:spPr>
          <a:xfrm>
            <a:off x="1597306" y="6146157"/>
            <a:ext cx="4375231" cy="32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730F04-329B-3324-28C8-E27E5C53FC14}"/>
              </a:ext>
            </a:extLst>
          </p:cNvPr>
          <p:cNvSpPr txBox="1"/>
          <p:nvPr/>
        </p:nvSpPr>
        <p:spPr>
          <a:xfrm>
            <a:off x="2944839" y="2674810"/>
            <a:ext cx="158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CF30E-8D11-1DDC-3AAF-6547F1AD99B5}"/>
              </a:ext>
            </a:extLst>
          </p:cNvPr>
          <p:cNvSpPr/>
          <p:nvPr/>
        </p:nvSpPr>
        <p:spPr>
          <a:xfrm>
            <a:off x="155342" y="4803494"/>
            <a:ext cx="1256770" cy="55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0E7EBC-F704-73EA-A223-EBBA06CAB7F2}"/>
              </a:ext>
            </a:extLst>
          </p:cNvPr>
          <p:cNvSpPr/>
          <p:nvPr/>
        </p:nvSpPr>
        <p:spPr>
          <a:xfrm>
            <a:off x="2316454" y="4855904"/>
            <a:ext cx="1256770" cy="55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BEEFD3-5E03-5397-2019-92539E89EBD1}"/>
              </a:ext>
            </a:extLst>
          </p:cNvPr>
          <p:cNvSpPr/>
          <p:nvPr/>
        </p:nvSpPr>
        <p:spPr>
          <a:xfrm>
            <a:off x="3902186" y="4834191"/>
            <a:ext cx="1352720" cy="55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50393E-8896-EE37-4464-B20C43B675B0}"/>
              </a:ext>
            </a:extLst>
          </p:cNvPr>
          <p:cNvSpPr/>
          <p:nvPr/>
        </p:nvSpPr>
        <p:spPr>
          <a:xfrm>
            <a:off x="6063298" y="4803494"/>
            <a:ext cx="1256770" cy="55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9896A-9F38-A81B-A31F-04BC3F91649D}"/>
              </a:ext>
            </a:extLst>
          </p:cNvPr>
          <p:cNvSpPr txBox="1"/>
          <p:nvPr/>
        </p:nvSpPr>
        <p:spPr>
          <a:xfrm>
            <a:off x="2757715" y="1953534"/>
            <a:ext cx="6676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Leading and Managing </a:t>
            </a:r>
            <a:r>
              <a:rPr lang="en-US" sz="4000" i="1" u="sng" dirty="0">
                <a:solidFill>
                  <a:srgbClr val="FF0000"/>
                </a:solidFill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57433920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4F152-BA7D-9566-32E3-33354EACC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8383CD-B4BE-11FF-73C2-C3E7E4CB91EB}"/>
              </a:ext>
            </a:extLst>
          </p:cNvPr>
          <p:cNvSpPr txBox="1"/>
          <p:nvPr/>
        </p:nvSpPr>
        <p:spPr>
          <a:xfrm>
            <a:off x="1004455" y="1012266"/>
            <a:ext cx="10183090" cy="114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000" dirty="0">
                <a:solidFill>
                  <a:srgbClr val="00B0F0"/>
                </a:solidFill>
              </a:rPr>
              <a:t>#1 Most Important Task for </a:t>
            </a:r>
            <a:br>
              <a:rPr lang="en-US" sz="4000" dirty="0">
                <a:solidFill>
                  <a:srgbClr val="00B0F0"/>
                </a:solidFill>
              </a:rPr>
            </a:br>
            <a:r>
              <a:rPr lang="en-US" sz="4000" dirty="0">
                <a:solidFill>
                  <a:srgbClr val="00B0F0"/>
                </a:solidFill>
              </a:rPr>
              <a:t>GREAT Club Presidents</a:t>
            </a:r>
          </a:p>
        </p:txBody>
      </p:sp>
      <p:pic>
        <p:nvPicPr>
          <p:cNvPr id="5" name="Picture 4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89EB4BBB-67D4-F492-3671-9F7BA1FCF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409"/>
            <a:ext cx="7910080" cy="38965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74851F-21F6-49BD-A917-577A4934CE9A}"/>
              </a:ext>
            </a:extLst>
          </p:cNvPr>
          <p:cNvSpPr/>
          <p:nvPr/>
        </p:nvSpPr>
        <p:spPr>
          <a:xfrm>
            <a:off x="1597306" y="6146157"/>
            <a:ext cx="4375231" cy="32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56BD93-FCDB-53BD-9DCC-6F65054C905D}"/>
              </a:ext>
            </a:extLst>
          </p:cNvPr>
          <p:cNvSpPr txBox="1"/>
          <p:nvPr/>
        </p:nvSpPr>
        <p:spPr>
          <a:xfrm>
            <a:off x="2944839" y="2674810"/>
            <a:ext cx="158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B1D983-EE59-DDAA-BF11-05D7AE1927B0}"/>
              </a:ext>
            </a:extLst>
          </p:cNvPr>
          <p:cNvSpPr/>
          <p:nvPr/>
        </p:nvSpPr>
        <p:spPr>
          <a:xfrm>
            <a:off x="155342" y="4803494"/>
            <a:ext cx="1256770" cy="55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3AE62C-572F-A9FA-3409-0ED601481ECA}"/>
              </a:ext>
            </a:extLst>
          </p:cNvPr>
          <p:cNvSpPr/>
          <p:nvPr/>
        </p:nvSpPr>
        <p:spPr>
          <a:xfrm>
            <a:off x="2316454" y="4855904"/>
            <a:ext cx="1256770" cy="55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D206E5-E434-25E6-96CB-27A73876C7C7}"/>
              </a:ext>
            </a:extLst>
          </p:cNvPr>
          <p:cNvSpPr/>
          <p:nvPr/>
        </p:nvSpPr>
        <p:spPr>
          <a:xfrm>
            <a:off x="3902186" y="4834191"/>
            <a:ext cx="1352720" cy="55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6E20D5-38B8-41E3-3FA7-B6ABB3017468}"/>
              </a:ext>
            </a:extLst>
          </p:cNvPr>
          <p:cNvSpPr/>
          <p:nvPr/>
        </p:nvSpPr>
        <p:spPr>
          <a:xfrm>
            <a:off x="6063298" y="4803494"/>
            <a:ext cx="1256770" cy="55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5265F6A2-D6D7-4718-513A-F22754BD5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80" y="4704162"/>
            <a:ext cx="4125816" cy="1749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43AE00-076D-A28E-41C6-B4502EA2C72D}"/>
              </a:ext>
            </a:extLst>
          </p:cNvPr>
          <p:cNvSpPr txBox="1"/>
          <p:nvPr/>
        </p:nvSpPr>
        <p:spPr>
          <a:xfrm>
            <a:off x="6988953" y="2924870"/>
            <a:ext cx="5047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B0F0"/>
                </a:solidFill>
              </a:rPr>
              <a:t>“Normal” </a:t>
            </a:r>
            <a:r>
              <a:rPr lang="en-US" sz="3600" dirty="0">
                <a:solidFill>
                  <a:srgbClr val="C00000"/>
                </a:solidFill>
              </a:rPr>
              <a:t>Distribution</a:t>
            </a:r>
          </a:p>
          <a:p>
            <a:pPr marL="571500" indent="-5715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3600" dirty="0"/>
              <a:t>Bell Shaped </a:t>
            </a:r>
          </a:p>
          <a:p>
            <a:pPr marL="571500" indent="-5715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3600" dirty="0"/>
              <a:t>Symmetry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A77F85-AD85-1497-C4E5-F1869EE9FF9B}"/>
              </a:ext>
            </a:extLst>
          </p:cNvPr>
          <p:cNvSpPr txBox="1"/>
          <p:nvPr/>
        </p:nvSpPr>
        <p:spPr>
          <a:xfrm>
            <a:off x="2757715" y="1953534"/>
            <a:ext cx="6676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Leading and Managing </a:t>
            </a:r>
            <a:r>
              <a:rPr lang="en-US" sz="4000" i="1" u="sng" dirty="0">
                <a:solidFill>
                  <a:srgbClr val="FF0000"/>
                </a:solidFill>
              </a:rPr>
              <a:t>PEOPLE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35A1F5-839A-A78E-5207-A58BBAE4F0A3}"/>
              </a:ext>
            </a:extLst>
          </p:cNvPr>
          <p:cNvSpPr txBox="1">
            <a:spLocks/>
          </p:cNvSpPr>
          <p:nvPr/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i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endParaRPr lang="en-US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49C1B4-2705-7C8D-5F21-BA9D32FF2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672" y="2674810"/>
            <a:ext cx="2775845" cy="3731061"/>
          </a:xfrm>
          <a:prstGeom prst="rect">
            <a:avLst/>
          </a:prstGeom>
          <a:ln w="539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2799913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03917-BB8A-C648-B3CC-3C86C665A3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63A1C-6B84-C8D6-42A8-D1500CD7A551}"/>
              </a:ext>
            </a:extLst>
          </p:cNvPr>
          <p:cNvSpPr txBox="1"/>
          <p:nvPr/>
        </p:nvSpPr>
        <p:spPr>
          <a:xfrm>
            <a:off x="1004455" y="1012266"/>
            <a:ext cx="10183090" cy="114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000" dirty="0">
                <a:solidFill>
                  <a:srgbClr val="00B0F0"/>
                </a:solidFill>
              </a:rPr>
              <a:t>#1 Most Important Task for </a:t>
            </a:r>
            <a:br>
              <a:rPr lang="en-US" sz="4000" dirty="0">
                <a:solidFill>
                  <a:srgbClr val="00B0F0"/>
                </a:solidFill>
              </a:rPr>
            </a:br>
            <a:r>
              <a:rPr lang="en-US" sz="4000" dirty="0">
                <a:solidFill>
                  <a:srgbClr val="00B0F0"/>
                </a:solidFill>
              </a:rPr>
              <a:t>GREAT Club Presidents</a:t>
            </a:r>
          </a:p>
        </p:txBody>
      </p:sp>
      <p:pic>
        <p:nvPicPr>
          <p:cNvPr id="5" name="Picture 4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A506012D-D3B9-3CA0-1F5C-1A3954139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409"/>
            <a:ext cx="7910080" cy="38965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94DF81-4F30-68DF-5840-C640A43AB064}"/>
              </a:ext>
            </a:extLst>
          </p:cNvPr>
          <p:cNvSpPr/>
          <p:nvPr/>
        </p:nvSpPr>
        <p:spPr>
          <a:xfrm>
            <a:off x="1597306" y="6146157"/>
            <a:ext cx="4375231" cy="32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9EFE6-0C52-674C-2B65-ADC53814929D}"/>
              </a:ext>
            </a:extLst>
          </p:cNvPr>
          <p:cNvSpPr txBox="1"/>
          <p:nvPr/>
        </p:nvSpPr>
        <p:spPr>
          <a:xfrm>
            <a:off x="2944839" y="2674810"/>
            <a:ext cx="158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</a:t>
            </a:r>
          </a:p>
        </p:txBody>
      </p:sp>
      <p:pic>
        <p:nvPicPr>
          <p:cNvPr id="21" name="Picture 20" descr="A close-up of a golden bell&#10;&#10;AI-generated content may be incorrect.">
            <a:extLst>
              <a:ext uri="{FF2B5EF4-FFF2-40B4-BE49-F238E27FC236}">
                <a16:creationId xmlns:a16="http://schemas.microsoft.com/office/drawing/2014/main" id="{7B858050-4087-8A66-A03B-F05A09785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3" y="2465378"/>
            <a:ext cx="2461473" cy="36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4691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AB6AB-F859-367C-5539-A9E02C83C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F5BA-271D-03AB-7EF4-E0EE30B74F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91E9C-F3F5-C95F-54E4-08BAB414E702}"/>
              </a:ext>
            </a:extLst>
          </p:cNvPr>
          <p:cNvSpPr txBox="1"/>
          <p:nvPr/>
        </p:nvSpPr>
        <p:spPr>
          <a:xfrm>
            <a:off x="1004455" y="1012266"/>
            <a:ext cx="10183090" cy="114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000" dirty="0">
                <a:solidFill>
                  <a:srgbClr val="00B0F0"/>
                </a:solidFill>
              </a:rPr>
              <a:t>#1 Most Important Task for </a:t>
            </a:r>
            <a:br>
              <a:rPr lang="en-US" sz="4000" dirty="0">
                <a:solidFill>
                  <a:srgbClr val="00B0F0"/>
                </a:solidFill>
              </a:rPr>
            </a:br>
            <a:r>
              <a:rPr lang="en-US" sz="4000" dirty="0">
                <a:solidFill>
                  <a:srgbClr val="00B0F0"/>
                </a:solidFill>
              </a:rPr>
              <a:t>GREAT Club Presidents</a:t>
            </a:r>
          </a:p>
        </p:txBody>
      </p:sp>
      <p:pic>
        <p:nvPicPr>
          <p:cNvPr id="5" name="Picture 4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CDC672A7-46B9-02CB-5F79-A2D37E138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409"/>
            <a:ext cx="7910080" cy="38965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9AD4E6-0BB3-CF36-D8EA-B1E490507B7F}"/>
              </a:ext>
            </a:extLst>
          </p:cNvPr>
          <p:cNvSpPr/>
          <p:nvPr/>
        </p:nvSpPr>
        <p:spPr>
          <a:xfrm>
            <a:off x="1597306" y="6146157"/>
            <a:ext cx="4375231" cy="32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C9B830-39E9-EF8E-D281-27273AE1B69D}"/>
              </a:ext>
            </a:extLst>
          </p:cNvPr>
          <p:cNvSpPr txBox="1"/>
          <p:nvPr/>
        </p:nvSpPr>
        <p:spPr>
          <a:xfrm>
            <a:off x="2944839" y="2674810"/>
            <a:ext cx="158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</a:t>
            </a:r>
          </a:p>
        </p:txBody>
      </p:sp>
      <p:pic>
        <p:nvPicPr>
          <p:cNvPr id="21" name="Picture 20" descr="A close-up of a golden bell&#10;&#10;AI-generated content may be incorrect.">
            <a:extLst>
              <a:ext uri="{FF2B5EF4-FFF2-40B4-BE49-F238E27FC236}">
                <a16:creationId xmlns:a16="http://schemas.microsoft.com/office/drawing/2014/main" id="{D0A76420-9247-9B8C-FE58-7EA85E99B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3" y="2465378"/>
            <a:ext cx="2461473" cy="36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4536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10D3-B1F0-6D03-6588-E54E89E5B8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pPr>
              <a:tabLst>
                <a:tab pos="1662113" algn="l"/>
              </a:tabLst>
            </a:pPr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Bell…</a:t>
            </a:r>
          </a:p>
        </p:txBody>
      </p:sp>
      <p:pic>
        <p:nvPicPr>
          <p:cNvPr id="3" name="Picture 2" descr="A close-up of a golden bell&#10;&#10;AI-generated content may be incorrect.">
            <a:extLst>
              <a:ext uri="{FF2B5EF4-FFF2-40B4-BE49-F238E27FC236}">
                <a16:creationId xmlns:a16="http://schemas.microsoft.com/office/drawing/2014/main" id="{793CE04C-2F62-C87C-5C9C-5AAD99136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62" y="80493"/>
            <a:ext cx="4389482" cy="65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728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8496F-BF0B-6FDA-2280-256484F9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DEACD4B3-55B8-7AD7-F0F0-3E40C4327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-8159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11F2BBA7-949E-ED55-2800-85458ACF8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2991459"/>
            <a:ext cx="9568120" cy="36773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0AA1DD8-1E66-E780-7385-9BE2C8F791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pPr>
              <a:tabLst>
                <a:tab pos="1662113" algn="l"/>
              </a:tabLst>
            </a:pPr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 Curve…</a:t>
            </a:r>
          </a:p>
        </p:txBody>
      </p:sp>
    </p:spTree>
    <p:extLst>
      <p:ext uri="{BB962C8B-B14F-4D97-AF65-F5344CB8AC3E}">
        <p14:creationId xmlns:p14="http://schemas.microsoft.com/office/powerpoint/2010/main" val="232456891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BB8B-0EB0-F8AA-E844-8023D8CFE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A4118-EE1B-0E7C-59E5-8E5C84847579}"/>
              </a:ext>
            </a:extLst>
          </p:cNvPr>
          <p:cNvSpPr txBox="1"/>
          <p:nvPr/>
        </p:nvSpPr>
        <p:spPr>
          <a:xfrm>
            <a:off x="2109216" y="1136015"/>
            <a:ext cx="7461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Todays’ Proposed 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C3A0D-A5A8-722A-7CB2-8026866EA730}"/>
              </a:ext>
            </a:extLst>
          </p:cNvPr>
          <p:cNvSpPr txBox="1"/>
          <p:nvPr/>
        </p:nvSpPr>
        <p:spPr>
          <a:xfrm>
            <a:off x="2562351" y="1967012"/>
            <a:ext cx="76579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indent="-512763">
              <a:buClr>
                <a:srgbClr val="0070C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600" dirty="0"/>
              <a:t>Rotary’s Vision &amp; Mission</a:t>
            </a:r>
          </a:p>
          <a:p>
            <a:pPr marL="512763" indent="-512763">
              <a:buClr>
                <a:srgbClr val="0070C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600" dirty="0"/>
              <a:t>Our Mission as Rotarians</a:t>
            </a:r>
          </a:p>
          <a:p>
            <a:pPr marL="512763" indent="-512763">
              <a:buClr>
                <a:srgbClr val="0070C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600" dirty="0"/>
              <a:t>Managing People</a:t>
            </a:r>
          </a:p>
          <a:p>
            <a:pPr marL="512763" indent="-512763">
              <a:buClr>
                <a:srgbClr val="0070C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600" dirty="0"/>
              <a:t>TOP 10 ways to become an</a:t>
            </a:r>
            <a:br>
              <a:rPr lang="en-US" sz="3600" dirty="0"/>
            </a:br>
            <a:r>
              <a:rPr lang="en-US" sz="3600" dirty="0"/>
              <a:t>   </a:t>
            </a:r>
            <a:r>
              <a:rPr lang="en-US" sz="3600" b="1" i="1" dirty="0">
                <a:solidFill>
                  <a:srgbClr val="C00000"/>
                </a:solidFill>
              </a:rPr>
              <a:t>EXTRAORDINARY</a:t>
            </a:r>
            <a:r>
              <a:rPr lang="en-US" sz="3600" dirty="0"/>
              <a:t> Rotary Club !!!</a:t>
            </a:r>
          </a:p>
          <a:p>
            <a:pPr marL="512763" indent="-512763">
              <a:buClr>
                <a:srgbClr val="0070C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600" dirty="0"/>
              <a:t>Rotary Boot Camp</a:t>
            </a:r>
          </a:p>
          <a:p>
            <a:pPr marL="512763" indent="-512763">
              <a:buClr>
                <a:srgbClr val="0070C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3600" dirty="0"/>
              <a:t>“Savoring” Rotary</a:t>
            </a:r>
          </a:p>
        </p:txBody>
      </p:sp>
    </p:spTree>
    <p:extLst>
      <p:ext uri="{BB962C8B-B14F-4D97-AF65-F5344CB8AC3E}">
        <p14:creationId xmlns:p14="http://schemas.microsoft.com/office/powerpoint/2010/main" val="1338342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A5577-4599-AF88-E3BE-5CAEC48B5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0C59C7F8-2F87-9DB1-3F9F-C38E91732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-8159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5BC6EE97-6C6A-8AA0-0080-6E4B49DC8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2991459"/>
            <a:ext cx="9568120" cy="367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3B6E76-E187-D8F3-5D50-0EF463FE0DE9}"/>
              </a:ext>
            </a:extLst>
          </p:cNvPr>
          <p:cNvCxnSpPr>
            <a:cxnSpLocks/>
          </p:cNvCxnSpPr>
          <p:nvPr/>
        </p:nvCxnSpPr>
        <p:spPr>
          <a:xfrm>
            <a:off x="362706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C7CC75-F92C-9169-B806-82C7DF51AC20}"/>
              </a:ext>
            </a:extLst>
          </p:cNvPr>
          <p:cNvCxnSpPr>
            <a:cxnSpLocks/>
          </p:cNvCxnSpPr>
          <p:nvPr/>
        </p:nvCxnSpPr>
        <p:spPr>
          <a:xfrm>
            <a:off x="619360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A407AF-C7BD-E341-08C5-8DAF80BA0987}"/>
              </a:ext>
            </a:extLst>
          </p:cNvPr>
          <p:cNvCxnSpPr>
            <a:cxnSpLocks/>
          </p:cNvCxnSpPr>
          <p:nvPr/>
        </p:nvCxnSpPr>
        <p:spPr>
          <a:xfrm>
            <a:off x="876707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EF554D-5EF7-1FC3-74FC-D095EEE543C4}"/>
              </a:ext>
            </a:extLst>
          </p:cNvPr>
          <p:cNvSpPr txBox="1"/>
          <p:nvPr/>
        </p:nvSpPr>
        <p:spPr>
          <a:xfrm>
            <a:off x="1435261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Struggling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(15%)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6F71ED-B255-C044-C1EA-796F6C28C712}"/>
              </a:ext>
            </a:extLst>
          </p:cNvPr>
          <p:cNvSpPr txBox="1"/>
          <p:nvPr/>
        </p:nvSpPr>
        <p:spPr>
          <a:xfrm>
            <a:off x="3699452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Adequate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6C08AA-3DDB-720D-0716-A3BD6CBE0F0F}"/>
              </a:ext>
            </a:extLst>
          </p:cNvPr>
          <p:cNvSpPr txBox="1"/>
          <p:nvPr/>
        </p:nvSpPr>
        <p:spPr>
          <a:xfrm>
            <a:off x="6493220" y="2797857"/>
            <a:ext cx="238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Pretty Good</a:t>
            </a:r>
            <a:br>
              <a:rPr lang="en-US" sz="3200" dirty="0"/>
            </a:br>
            <a:r>
              <a:rPr lang="en-US" sz="3200" dirty="0"/>
              <a:t>(35%)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56FBEB-7AEC-8F32-610E-D69353DE4414}"/>
              </a:ext>
            </a:extLst>
          </p:cNvPr>
          <p:cNvSpPr txBox="1"/>
          <p:nvPr/>
        </p:nvSpPr>
        <p:spPr>
          <a:xfrm>
            <a:off x="9420475" y="2797857"/>
            <a:ext cx="203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GREAT !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15%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D34947-A8F4-F8C0-C410-434AD1BEDD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pPr>
              <a:tabLst>
                <a:tab pos="1662113" algn="l"/>
              </a:tabLst>
            </a:pPr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 Curve…</a:t>
            </a:r>
          </a:p>
        </p:txBody>
      </p:sp>
    </p:spTree>
    <p:extLst>
      <p:ext uri="{BB962C8B-B14F-4D97-AF65-F5344CB8AC3E}">
        <p14:creationId xmlns:p14="http://schemas.microsoft.com/office/powerpoint/2010/main" val="176516155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4A5C2-DDC8-A2D1-AFDB-ECF01F4BA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808E-EA84-72FA-9FBA-3E89CBA237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 Curve…</a:t>
            </a:r>
            <a:endParaRPr lang="en-US" dirty="0"/>
          </a:p>
        </p:txBody>
      </p:sp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A7F71EF1-41F9-4894-C933-B434F4D88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-8159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B33EDBA3-975C-613E-C75A-29BF9C859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0" y="3044142"/>
            <a:ext cx="9568120" cy="367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1396D4-C788-D979-0B80-EA1F9EFD3CAF}"/>
              </a:ext>
            </a:extLst>
          </p:cNvPr>
          <p:cNvCxnSpPr>
            <a:cxnSpLocks/>
          </p:cNvCxnSpPr>
          <p:nvPr/>
        </p:nvCxnSpPr>
        <p:spPr>
          <a:xfrm>
            <a:off x="362706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8AFBD8-FAA4-7177-6749-893D953B75FE}"/>
              </a:ext>
            </a:extLst>
          </p:cNvPr>
          <p:cNvCxnSpPr>
            <a:cxnSpLocks/>
          </p:cNvCxnSpPr>
          <p:nvPr/>
        </p:nvCxnSpPr>
        <p:spPr>
          <a:xfrm>
            <a:off x="619360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A3E1A0-F690-D5B9-8198-F30C23164F07}"/>
              </a:ext>
            </a:extLst>
          </p:cNvPr>
          <p:cNvCxnSpPr>
            <a:cxnSpLocks/>
          </p:cNvCxnSpPr>
          <p:nvPr/>
        </p:nvCxnSpPr>
        <p:spPr>
          <a:xfrm>
            <a:off x="876707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D6428B1-9500-4D97-EBEA-231329DA46CB}"/>
              </a:ext>
            </a:extLst>
          </p:cNvPr>
          <p:cNvSpPr txBox="1"/>
          <p:nvPr/>
        </p:nvSpPr>
        <p:spPr>
          <a:xfrm>
            <a:off x="1435261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Struggling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(15%)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CA6C4B-FCBB-FD76-F28E-2E754A73D149}"/>
              </a:ext>
            </a:extLst>
          </p:cNvPr>
          <p:cNvSpPr txBox="1"/>
          <p:nvPr/>
        </p:nvSpPr>
        <p:spPr>
          <a:xfrm>
            <a:off x="3699452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Adequate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2A6B04-137B-AADC-3A66-C799EF524F2E}"/>
              </a:ext>
            </a:extLst>
          </p:cNvPr>
          <p:cNvSpPr txBox="1"/>
          <p:nvPr/>
        </p:nvSpPr>
        <p:spPr>
          <a:xfrm>
            <a:off x="6493220" y="2797857"/>
            <a:ext cx="238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Pretty Good</a:t>
            </a:r>
            <a:br>
              <a:rPr lang="en-US" sz="3200" dirty="0"/>
            </a:br>
            <a:r>
              <a:rPr lang="en-US" sz="3200" dirty="0"/>
              <a:t>(35%)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A033EC-2C12-B35D-A56F-65357D289380}"/>
              </a:ext>
            </a:extLst>
          </p:cNvPr>
          <p:cNvSpPr txBox="1"/>
          <p:nvPr/>
        </p:nvSpPr>
        <p:spPr>
          <a:xfrm>
            <a:off x="9420475" y="2797857"/>
            <a:ext cx="203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GREAT !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15%</a:t>
            </a:r>
          </a:p>
        </p:txBody>
      </p:sp>
      <p:pic>
        <p:nvPicPr>
          <p:cNvPr id="4" name="Picture 3" descr="A red lines on a black background&#10;&#10;AI-generated content may be incorrect.">
            <a:extLst>
              <a:ext uri="{FF2B5EF4-FFF2-40B4-BE49-F238E27FC236}">
                <a16:creationId xmlns:a16="http://schemas.microsoft.com/office/drawing/2014/main" id="{8DBDC67C-1DFD-CAE9-BA07-BE0999C32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21070" y="2797857"/>
            <a:ext cx="2310694" cy="1286463"/>
          </a:xfrm>
          <a:prstGeom prst="rect">
            <a:avLst/>
          </a:prstGeom>
        </p:spPr>
      </p:pic>
      <p:pic>
        <p:nvPicPr>
          <p:cNvPr id="30" name="Picture 29" descr="A yellow emoji with hearts eyes and smiling face&#10;&#10;AI-generated content may be incorrect.">
            <a:extLst>
              <a:ext uri="{FF2B5EF4-FFF2-40B4-BE49-F238E27FC236}">
                <a16:creationId xmlns:a16="http://schemas.microsoft.com/office/drawing/2014/main" id="{FEBC664C-66D6-4B78-BA0D-351E6998926E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95" y="1721385"/>
            <a:ext cx="10851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16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706A4-D01C-593A-FA93-98DCEE213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CCA0-D7E3-9296-6D0B-F9EFC18E6E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 Curve…</a:t>
            </a:r>
            <a:endParaRPr lang="en-US" dirty="0"/>
          </a:p>
        </p:txBody>
      </p:sp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3AE5DA39-C4BA-289F-C81B-ECA2F2DF3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-8159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A0A27506-9DED-947F-51AE-AF652AFA8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0" y="3044142"/>
            <a:ext cx="9568120" cy="367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1B2C28-1C8A-F505-205C-78CCDC0E5CEA}"/>
              </a:ext>
            </a:extLst>
          </p:cNvPr>
          <p:cNvCxnSpPr>
            <a:cxnSpLocks/>
          </p:cNvCxnSpPr>
          <p:nvPr/>
        </p:nvCxnSpPr>
        <p:spPr>
          <a:xfrm>
            <a:off x="362706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D96B9B-C668-2FBF-26E5-C0847BD06169}"/>
              </a:ext>
            </a:extLst>
          </p:cNvPr>
          <p:cNvCxnSpPr>
            <a:cxnSpLocks/>
          </p:cNvCxnSpPr>
          <p:nvPr/>
        </p:nvCxnSpPr>
        <p:spPr>
          <a:xfrm>
            <a:off x="619360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8EC20B-9EE0-2E3C-EF65-D376A16A4BA5}"/>
              </a:ext>
            </a:extLst>
          </p:cNvPr>
          <p:cNvCxnSpPr>
            <a:cxnSpLocks/>
          </p:cNvCxnSpPr>
          <p:nvPr/>
        </p:nvCxnSpPr>
        <p:spPr>
          <a:xfrm>
            <a:off x="876707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8D71294-65BC-9DA0-8B6A-A44F17CF4A53}"/>
              </a:ext>
            </a:extLst>
          </p:cNvPr>
          <p:cNvSpPr txBox="1"/>
          <p:nvPr/>
        </p:nvSpPr>
        <p:spPr>
          <a:xfrm>
            <a:off x="1435261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Struggling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(15%)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419F6-5769-F518-B0BC-1012BECD3BD0}"/>
              </a:ext>
            </a:extLst>
          </p:cNvPr>
          <p:cNvSpPr txBox="1"/>
          <p:nvPr/>
        </p:nvSpPr>
        <p:spPr>
          <a:xfrm>
            <a:off x="3699452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Adequate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E8B2B9-AF52-AAF4-D1FD-D15D4FF0F474}"/>
              </a:ext>
            </a:extLst>
          </p:cNvPr>
          <p:cNvSpPr txBox="1"/>
          <p:nvPr/>
        </p:nvSpPr>
        <p:spPr>
          <a:xfrm>
            <a:off x="6493220" y="2797857"/>
            <a:ext cx="238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Pretty Good</a:t>
            </a:r>
            <a:br>
              <a:rPr lang="en-US" sz="3200" b="1" dirty="0"/>
            </a:br>
            <a:r>
              <a:rPr lang="en-US" sz="3200" b="1" dirty="0"/>
              <a:t>(35%)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6B5C25-C955-27C5-A2F1-7AF92608233C}"/>
              </a:ext>
            </a:extLst>
          </p:cNvPr>
          <p:cNvSpPr txBox="1"/>
          <p:nvPr/>
        </p:nvSpPr>
        <p:spPr>
          <a:xfrm>
            <a:off x="9420475" y="2797857"/>
            <a:ext cx="203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GREAT !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15%</a:t>
            </a:r>
          </a:p>
        </p:txBody>
      </p:sp>
      <p:pic>
        <p:nvPicPr>
          <p:cNvPr id="34" name="Picture 33" descr="A yellow emoji with hearts eyes and smiling face&#10;&#10;AI-generated content may be incorrect.">
            <a:extLst>
              <a:ext uri="{FF2B5EF4-FFF2-40B4-BE49-F238E27FC236}">
                <a16:creationId xmlns:a16="http://schemas.microsoft.com/office/drawing/2014/main" id="{CD0C608E-74C5-3495-5641-879721DEB3D9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95" y="1721385"/>
            <a:ext cx="1085155" cy="1097280"/>
          </a:xfrm>
          <a:prstGeom prst="rect">
            <a:avLst/>
          </a:prstGeom>
        </p:spPr>
      </p:pic>
      <p:pic>
        <p:nvPicPr>
          <p:cNvPr id="35" name="Picture 34" descr="A red lines on a black background&#10;&#10;AI-generated content may be incorrect.">
            <a:extLst>
              <a:ext uri="{FF2B5EF4-FFF2-40B4-BE49-F238E27FC236}">
                <a16:creationId xmlns:a16="http://schemas.microsoft.com/office/drawing/2014/main" id="{20925591-D9EF-DB0E-7427-46B38F317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5666" y="2761842"/>
            <a:ext cx="2462004" cy="1647595"/>
          </a:xfrm>
          <a:prstGeom prst="rect">
            <a:avLst/>
          </a:prstGeom>
        </p:spPr>
      </p:pic>
      <p:pic>
        <p:nvPicPr>
          <p:cNvPr id="33" name="Picture 32" descr="A yellow smiley face with black background&#10;&#10;AI-generated content may be incorrect.">
            <a:extLst>
              <a:ext uri="{FF2B5EF4-FFF2-40B4-BE49-F238E27FC236}">
                <a16:creationId xmlns:a16="http://schemas.microsoft.com/office/drawing/2014/main" id="{AE706808-08E1-7330-5B28-2FB857B33D7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66" y="1809552"/>
            <a:ext cx="1138414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02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1A024-6E3A-B920-6AEA-1C1E7D9D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D849-EB60-AEBE-1D35-12CDD062B9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 Curve…</a:t>
            </a:r>
            <a:endParaRPr lang="en-US" dirty="0"/>
          </a:p>
        </p:txBody>
      </p:sp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341EA8DA-EC2A-C39F-7F06-CFCD357E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-8159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4EACF294-345E-271A-B48D-0191117F2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0" y="3044142"/>
            <a:ext cx="9568120" cy="367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9425B0-CCA4-AEC1-46AA-2DD97B99FEE9}"/>
              </a:ext>
            </a:extLst>
          </p:cNvPr>
          <p:cNvCxnSpPr>
            <a:cxnSpLocks/>
          </p:cNvCxnSpPr>
          <p:nvPr/>
        </p:nvCxnSpPr>
        <p:spPr>
          <a:xfrm>
            <a:off x="362706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DC64E6-531E-AF21-5A46-5E14CE90D503}"/>
              </a:ext>
            </a:extLst>
          </p:cNvPr>
          <p:cNvCxnSpPr>
            <a:cxnSpLocks/>
          </p:cNvCxnSpPr>
          <p:nvPr/>
        </p:nvCxnSpPr>
        <p:spPr>
          <a:xfrm>
            <a:off x="619360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D66672-EB90-633C-6AC2-089F137C3585}"/>
              </a:ext>
            </a:extLst>
          </p:cNvPr>
          <p:cNvCxnSpPr>
            <a:cxnSpLocks/>
          </p:cNvCxnSpPr>
          <p:nvPr/>
        </p:nvCxnSpPr>
        <p:spPr>
          <a:xfrm>
            <a:off x="876707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BF72B51-4F08-64EB-3986-2307DF1D048B}"/>
              </a:ext>
            </a:extLst>
          </p:cNvPr>
          <p:cNvSpPr txBox="1"/>
          <p:nvPr/>
        </p:nvSpPr>
        <p:spPr>
          <a:xfrm>
            <a:off x="1435261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Struggling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(15%)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807951-6C7B-324E-029C-6134D1F5447F}"/>
              </a:ext>
            </a:extLst>
          </p:cNvPr>
          <p:cNvSpPr txBox="1"/>
          <p:nvPr/>
        </p:nvSpPr>
        <p:spPr>
          <a:xfrm>
            <a:off x="3699452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Adequate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A52DFC-15D0-2DD5-4D3F-D4238DB1BEF9}"/>
              </a:ext>
            </a:extLst>
          </p:cNvPr>
          <p:cNvSpPr txBox="1"/>
          <p:nvPr/>
        </p:nvSpPr>
        <p:spPr>
          <a:xfrm>
            <a:off x="6493220" y="2797857"/>
            <a:ext cx="238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Pretty Good</a:t>
            </a:r>
            <a:br>
              <a:rPr lang="en-US" sz="3200" b="1" dirty="0"/>
            </a:br>
            <a:r>
              <a:rPr lang="en-US" sz="3200" b="1" dirty="0"/>
              <a:t>(35%)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E3ED92-19B2-CF9C-6A6A-C057BBE1EBC4}"/>
              </a:ext>
            </a:extLst>
          </p:cNvPr>
          <p:cNvSpPr txBox="1"/>
          <p:nvPr/>
        </p:nvSpPr>
        <p:spPr>
          <a:xfrm>
            <a:off x="9420475" y="2797857"/>
            <a:ext cx="203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GREAT !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15%</a:t>
            </a:r>
          </a:p>
        </p:txBody>
      </p:sp>
      <p:pic>
        <p:nvPicPr>
          <p:cNvPr id="6" name="Picture 5" descr="A red lines on a black background&#10;&#10;AI-generated content may be incorrect.">
            <a:extLst>
              <a:ext uri="{FF2B5EF4-FFF2-40B4-BE49-F238E27FC236}">
                <a16:creationId xmlns:a16="http://schemas.microsoft.com/office/drawing/2014/main" id="{77B9A534-21AA-2D0E-FB02-A37FF2504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3394" y="2761842"/>
            <a:ext cx="2462004" cy="1454558"/>
          </a:xfrm>
          <a:prstGeom prst="rect">
            <a:avLst/>
          </a:prstGeom>
        </p:spPr>
      </p:pic>
      <p:pic>
        <p:nvPicPr>
          <p:cNvPr id="3" name="Picture 2" descr="A yellow smiley face with black background&#10;&#10;AI-generated content may be incorrect.">
            <a:extLst>
              <a:ext uri="{FF2B5EF4-FFF2-40B4-BE49-F238E27FC236}">
                <a16:creationId xmlns:a16="http://schemas.microsoft.com/office/drawing/2014/main" id="{D682E289-97A0-A0A8-F765-1DDA2AFAF619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66" y="1809552"/>
            <a:ext cx="1138414" cy="1097280"/>
          </a:xfrm>
          <a:prstGeom prst="rect">
            <a:avLst/>
          </a:prstGeom>
        </p:spPr>
      </p:pic>
      <p:pic>
        <p:nvPicPr>
          <p:cNvPr id="4" name="Picture 3" descr="A yellow emoji with hearts eyes and smiling face&#10;&#10;AI-generated content may be incorrect.">
            <a:extLst>
              <a:ext uri="{FF2B5EF4-FFF2-40B4-BE49-F238E27FC236}">
                <a16:creationId xmlns:a16="http://schemas.microsoft.com/office/drawing/2014/main" id="{E2113E7D-BFAD-98A8-64E6-1853ECDA1325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95" y="1721385"/>
            <a:ext cx="1085155" cy="1097280"/>
          </a:xfrm>
          <a:prstGeom prst="rect">
            <a:avLst/>
          </a:prstGeom>
        </p:spPr>
      </p:pic>
      <p:pic>
        <p:nvPicPr>
          <p:cNvPr id="32" name="Picture 31" descr="A yellow face with a black background&#10;&#10;AI-generated content may be incorrect.">
            <a:extLst>
              <a:ext uri="{FF2B5EF4-FFF2-40B4-BE49-F238E27FC236}">
                <a16:creationId xmlns:a16="http://schemas.microsoft.com/office/drawing/2014/main" id="{18E0D48E-E1E9-4420-4963-519BA16B7FD5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84" y="1809552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58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01ED5-D4C9-5ABD-797D-5790721A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115A7C3D-B428-5CD2-388C-CC8146EDD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-8159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654D893C-873C-12AC-B861-6B0E37044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0" y="3044142"/>
            <a:ext cx="9568120" cy="367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FABF5B-81EF-9650-68DA-BE917555F543}"/>
              </a:ext>
            </a:extLst>
          </p:cNvPr>
          <p:cNvCxnSpPr>
            <a:cxnSpLocks/>
          </p:cNvCxnSpPr>
          <p:nvPr/>
        </p:nvCxnSpPr>
        <p:spPr>
          <a:xfrm>
            <a:off x="362706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23C93B-CE74-9EE3-2ACD-746AD00263B8}"/>
              </a:ext>
            </a:extLst>
          </p:cNvPr>
          <p:cNvCxnSpPr>
            <a:cxnSpLocks/>
          </p:cNvCxnSpPr>
          <p:nvPr/>
        </p:nvCxnSpPr>
        <p:spPr>
          <a:xfrm>
            <a:off x="619360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03DDC4-6A72-3661-A5F3-B7F0A88A0C91}"/>
              </a:ext>
            </a:extLst>
          </p:cNvPr>
          <p:cNvCxnSpPr>
            <a:cxnSpLocks/>
          </p:cNvCxnSpPr>
          <p:nvPr/>
        </p:nvCxnSpPr>
        <p:spPr>
          <a:xfrm>
            <a:off x="876707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E3E6AA-812C-1E23-547D-66D4FBEB061A}"/>
              </a:ext>
            </a:extLst>
          </p:cNvPr>
          <p:cNvSpPr txBox="1"/>
          <p:nvPr/>
        </p:nvSpPr>
        <p:spPr>
          <a:xfrm>
            <a:off x="1435261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Struggling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(15%)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5B47B-4143-3E25-A3BE-3069CDA0B10E}"/>
              </a:ext>
            </a:extLst>
          </p:cNvPr>
          <p:cNvSpPr txBox="1"/>
          <p:nvPr/>
        </p:nvSpPr>
        <p:spPr>
          <a:xfrm>
            <a:off x="3699452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Adequate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F9D9C9-7BAB-5D64-EAEA-E053A95C2E2B}"/>
              </a:ext>
            </a:extLst>
          </p:cNvPr>
          <p:cNvSpPr txBox="1"/>
          <p:nvPr/>
        </p:nvSpPr>
        <p:spPr>
          <a:xfrm>
            <a:off x="6493220" y="2797857"/>
            <a:ext cx="238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Pretty Good</a:t>
            </a:r>
            <a:br>
              <a:rPr lang="en-US" sz="3200" b="1" dirty="0"/>
            </a:br>
            <a:r>
              <a:rPr lang="en-US" sz="3200" b="1" dirty="0"/>
              <a:t>(35%)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928A8D-59D5-429A-B2A4-6FA65CC0FE0E}"/>
              </a:ext>
            </a:extLst>
          </p:cNvPr>
          <p:cNvSpPr txBox="1"/>
          <p:nvPr/>
        </p:nvSpPr>
        <p:spPr>
          <a:xfrm>
            <a:off x="9420475" y="2797857"/>
            <a:ext cx="203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GREAT !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15%</a:t>
            </a:r>
          </a:p>
        </p:txBody>
      </p:sp>
      <p:pic>
        <p:nvPicPr>
          <p:cNvPr id="31" name="Picture 30" descr="A face with a black background&#10;&#10;AI-generated content may be incorrect.">
            <a:extLst>
              <a:ext uri="{FF2B5EF4-FFF2-40B4-BE49-F238E27FC236}">
                <a16:creationId xmlns:a16="http://schemas.microsoft.com/office/drawing/2014/main" id="{76680ED9-7F87-AA6E-F2BC-77A2DB70B58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09" y="1809552"/>
            <a:ext cx="1097280" cy="1097280"/>
          </a:xfrm>
          <a:prstGeom prst="rect">
            <a:avLst/>
          </a:prstGeom>
        </p:spPr>
      </p:pic>
      <p:pic>
        <p:nvPicPr>
          <p:cNvPr id="3" name="Picture 2" descr="A yellow face with a black background&#10;&#10;AI-generated content may be incorrect.">
            <a:extLst>
              <a:ext uri="{FF2B5EF4-FFF2-40B4-BE49-F238E27FC236}">
                <a16:creationId xmlns:a16="http://schemas.microsoft.com/office/drawing/2014/main" id="{240E87FA-7BA4-37EF-888A-52CC0684BEB9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84" y="1809552"/>
            <a:ext cx="1097280" cy="1097280"/>
          </a:xfrm>
          <a:prstGeom prst="rect">
            <a:avLst/>
          </a:prstGeom>
        </p:spPr>
      </p:pic>
      <p:pic>
        <p:nvPicPr>
          <p:cNvPr id="4" name="Picture 3" descr="A yellow smiley face with black background&#10;&#10;AI-generated content may be incorrect.">
            <a:extLst>
              <a:ext uri="{FF2B5EF4-FFF2-40B4-BE49-F238E27FC236}">
                <a16:creationId xmlns:a16="http://schemas.microsoft.com/office/drawing/2014/main" id="{6222E1DE-AB6A-DDFE-BE5E-0B31CC9F5FF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66" y="1809552"/>
            <a:ext cx="1138414" cy="1097280"/>
          </a:xfrm>
          <a:prstGeom prst="rect">
            <a:avLst/>
          </a:prstGeom>
        </p:spPr>
      </p:pic>
      <p:pic>
        <p:nvPicPr>
          <p:cNvPr id="5" name="Picture 4" descr="A yellow emoji with hearts eyes and smiling face&#10;&#10;AI-generated content may be incorrect.">
            <a:extLst>
              <a:ext uri="{FF2B5EF4-FFF2-40B4-BE49-F238E27FC236}">
                <a16:creationId xmlns:a16="http://schemas.microsoft.com/office/drawing/2014/main" id="{7A638FAD-FD67-16FD-EB0E-A8257BEE6CF7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95" y="1721385"/>
            <a:ext cx="1085155" cy="1097280"/>
          </a:xfrm>
          <a:prstGeom prst="rect">
            <a:avLst/>
          </a:prstGeom>
        </p:spPr>
      </p:pic>
      <p:pic>
        <p:nvPicPr>
          <p:cNvPr id="6" name="Picture 5" descr="A red lines on a black background&#10;&#10;AI-generated content may be incorrect.">
            <a:extLst>
              <a:ext uri="{FF2B5EF4-FFF2-40B4-BE49-F238E27FC236}">
                <a16:creationId xmlns:a16="http://schemas.microsoft.com/office/drawing/2014/main" id="{173A1086-67A9-C4AD-6850-23332392F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1172" y="2790952"/>
            <a:ext cx="2462004" cy="15390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D270D2-274A-5F3B-2A19-0D1FA953BF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 Curve…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76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4CE57-31B4-5482-9A83-8646854D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4008B1A-2EAA-235E-4E3F-16E69C159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071" y="3979843"/>
            <a:ext cx="2030450" cy="1514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AA91D-2C57-2B9F-96BC-B4E63E451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 Curve…</a:t>
            </a:r>
            <a:endParaRPr lang="en-US" dirty="0"/>
          </a:p>
        </p:txBody>
      </p:sp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62AC9FD7-6F6D-FB7B-58DA-633DEA0BD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-8159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0274BF16-6FFE-0465-BD66-6E9EA961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0" y="3044142"/>
            <a:ext cx="9568120" cy="367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E0C3AC-56CD-0CC7-BB28-EB7C786B73D1}"/>
              </a:ext>
            </a:extLst>
          </p:cNvPr>
          <p:cNvCxnSpPr>
            <a:cxnSpLocks/>
          </p:cNvCxnSpPr>
          <p:nvPr/>
        </p:nvCxnSpPr>
        <p:spPr>
          <a:xfrm>
            <a:off x="362706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30C1C3-2A77-CB06-D4E3-A0978FAC3AAD}"/>
              </a:ext>
            </a:extLst>
          </p:cNvPr>
          <p:cNvCxnSpPr>
            <a:cxnSpLocks/>
          </p:cNvCxnSpPr>
          <p:nvPr/>
        </p:nvCxnSpPr>
        <p:spPr>
          <a:xfrm>
            <a:off x="619360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A477CD-F7B6-C193-B5A3-668C803216EC}"/>
              </a:ext>
            </a:extLst>
          </p:cNvPr>
          <p:cNvCxnSpPr>
            <a:cxnSpLocks/>
          </p:cNvCxnSpPr>
          <p:nvPr/>
        </p:nvCxnSpPr>
        <p:spPr>
          <a:xfrm>
            <a:off x="876707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1FA2D31-B7F1-782A-8667-40BB22B75CF4}"/>
              </a:ext>
            </a:extLst>
          </p:cNvPr>
          <p:cNvCxnSpPr>
            <a:cxnSpLocks/>
          </p:cNvCxnSpPr>
          <p:nvPr/>
        </p:nvCxnSpPr>
        <p:spPr>
          <a:xfrm>
            <a:off x="9577297" y="2734887"/>
            <a:ext cx="388506" cy="2844110"/>
          </a:xfrm>
          <a:prstGeom prst="straightConnector1">
            <a:avLst/>
          </a:prstGeom>
          <a:ln w="127000">
            <a:solidFill>
              <a:srgbClr val="4AAD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0094CFD-35A0-B5AE-1FD3-42AD07A34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899" y="1814600"/>
            <a:ext cx="3330229" cy="891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12716A-9DE0-EA57-8E03-5B961A7D4E31}"/>
              </a:ext>
            </a:extLst>
          </p:cNvPr>
          <p:cNvSpPr txBox="1"/>
          <p:nvPr/>
        </p:nvSpPr>
        <p:spPr>
          <a:xfrm>
            <a:off x="1435261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Struggling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(15%)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373B7-9509-E8C4-7E5A-9DCEB8290230}"/>
              </a:ext>
            </a:extLst>
          </p:cNvPr>
          <p:cNvSpPr txBox="1"/>
          <p:nvPr/>
        </p:nvSpPr>
        <p:spPr>
          <a:xfrm>
            <a:off x="3699452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Adequate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2166E5-BBDB-DDC8-B7E7-82C0E60FC8D7}"/>
              </a:ext>
            </a:extLst>
          </p:cNvPr>
          <p:cNvSpPr txBox="1"/>
          <p:nvPr/>
        </p:nvSpPr>
        <p:spPr>
          <a:xfrm>
            <a:off x="6493220" y="2797857"/>
            <a:ext cx="238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Pretty Good</a:t>
            </a:r>
            <a:br>
              <a:rPr lang="en-US" sz="3200" b="1" dirty="0"/>
            </a:br>
            <a:r>
              <a:rPr lang="en-US" sz="3200" b="1" dirty="0"/>
              <a:t>(35%)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3B0A1-382C-5276-DC08-677CDF2846AD}"/>
              </a:ext>
            </a:extLst>
          </p:cNvPr>
          <p:cNvSpPr txBox="1"/>
          <p:nvPr/>
        </p:nvSpPr>
        <p:spPr>
          <a:xfrm>
            <a:off x="9420475" y="2797857"/>
            <a:ext cx="203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GREAT !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08179067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90000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3E178-08A6-D8C6-1BBA-0DFA305C7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13251719-AA19-2A83-CF1A-664513D7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6" y="-8159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1568F509-3A8D-EEBD-0AC5-8FBE63248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0" y="3044142"/>
            <a:ext cx="9568120" cy="367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1BF839-6B74-1508-7DBF-B1F7BE894FAF}"/>
              </a:ext>
            </a:extLst>
          </p:cNvPr>
          <p:cNvCxnSpPr>
            <a:cxnSpLocks/>
          </p:cNvCxnSpPr>
          <p:nvPr/>
        </p:nvCxnSpPr>
        <p:spPr>
          <a:xfrm>
            <a:off x="362706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E9C7FB-9435-316E-AE6C-ED24A42D1C6D}"/>
              </a:ext>
            </a:extLst>
          </p:cNvPr>
          <p:cNvCxnSpPr>
            <a:cxnSpLocks/>
          </p:cNvCxnSpPr>
          <p:nvPr/>
        </p:nvCxnSpPr>
        <p:spPr>
          <a:xfrm>
            <a:off x="619360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1F1586-E788-30F1-ED4E-5D9E7F256AA6}"/>
              </a:ext>
            </a:extLst>
          </p:cNvPr>
          <p:cNvCxnSpPr>
            <a:cxnSpLocks/>
          </p:cNvCxnSpPr>
          <p:nvPr/>
        </p:nvCxnSpPr>
        <p:spPr>
          <a:xfrm>
            <a:off x="876707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6531B4C-458B-B184-1C59-EF17DF9485C2}"/>
              </a:ext>
            </a:extLst>
          </p:cNvPr>
          <p:cNvSpPr txBox="1"/>
          <p:nvPr/>
        </p:nvSpPr>
        <p:spPr>
          <a:xfrm>
            <a:off x="1435261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Struggling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(15%)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4EA484-40FB-3B0F-549E-EC78978DADB8}"/>
              </a:ext>
            </a:extLst>
          </p:cNvPr>
          <p:cNvSpPr txBox="1"/>
          <p:nvPr/>
        </p:nvSpPr>
        <p:spPr>
          <a:xfrm>
            <a:off x="3699452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Adequate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84A198-ED6D-02F2-3004-B8D0A1AC346E}"/>
              </a:ext>
            </a:extLst>
          </p:cNvPr>
          <p:cNvSpPr txBox="1"/>
          <p:nvPr/>
        </p:nvSpPr>
        <p:spPr>
          <a:xfrm>
            <a:off x="6493220" y="2797857"/>
            <a:ext cx="238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Pretty Good</a:t>
            </a:r>
            <a:br>
              <a:rPr lang="en-US" sz="3200" b="1" dirty="0"/>
            </a:br>
            <a:r>
              <a:rPr lang="en-US" sz="3200" b="1" dirty="0"/>
              <a:t>(35%)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24A998-410D-C57F-F847-4BFCF8858E3A}"/>
              </a:ext>
            </a:extLst>
          </p:cNvPr>
          <p:cNvSpPr txBox="1"/>
          <p:nvPr/>
        </p:nvSpPr>
        <p:spPr>
          <a:xfrm>
            <a:off x="9420475" y="2797857"/>
            <a:ext cx="203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GREAT !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15%</a:t>
            </a:r>
          </a:p>
        </p:txBody>
      </p:sp>
      <p:pic>
        <p:nvPicPr>
          <p:cNvPr id="31" name="Picture 30" descr="A face with a black background&#10;&#10;AI-generated content may be incorrect.">
            <a:extLst>
              <a:ext uri="{FF2B5EF4-FFF2-40B4-BE49-F238E27FC236}">
                <a16:creationId xmlns:a16="http://schemas.microsoft.com/office/drawing/2014/main" id="{7A813B08-778E-1CFC-C74A-CD14FA1CB9A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09" y="1809552"/>
            <a:ext cx="1097280" cy="1097280"/>
          </a:xfrm>
          <a:prstGeom prst="rect">
            <a:avLst/>
          </a:prstGeom>
        </p:spPr>
      </p:pic>
      <p:pic>
        <p:nvPicPr>
          <p:cNvPr id="3" name="Picture 2" descr="A yellow face with a black background&#10;&#10;AI-generated content may be incorrect.">
            <a:extLst>
              <a:ext uri="{FF2B5EF4-FFF2-40B4-BE49-F238E27FC236}">
                <a16:creationId xmlns:a16="http://schemas.microsoft.com/office/drawing/2014/main" id="{ABE5B9EB-48CA-43F2-8F69-FCDF95364C1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84" y="1809552"/>
            <a:ext cx="1097280" cy="1097280"/>
          </a:xfrm>
          <a:prstGeom prst="rect">
            <a:avLst/>
          </a:prstGeom>
        </p:spPr>
      </p:pic>
      <p:pic>
        <p:nvPicPr>
          <p:cNvPr id="4" name="Picture 3" descr="A yellow smiley face with black background&#10;&#10;AI-generated content may be incorrect.">
            <a:extLst>
              <a:ext uri="{FF2B5EF4-FFF2-40B4-BE49-F238E27FC236}">
                <a16:creationId xmlns:a16="http://schemas.microsoft.com/office/drawing/2014/main" id="{9CE1CB6F-57CF-5969-2163-C9E52879350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66" y="1809552"/>
            <a:ext cx="1138414" cy="1097280"/>
          </a:xfrm>
          <a:prstGeom prst="rect">
            <a:avLst/>
          </a:prstGeom>
        </p:spPr>
      </p:pic>
      <p:pic>
        <p:nvPicPr>
          <p:cNvPr id="5" name="Picture 4" descr="A yellow emoji with hearts eyes and smiling face&#10;&#10;AI-generated content may be incorrect.">
            <a:extLst>
              <a:ext uri="{FF2B5EF4-FFF2-40B4-BE49-F238E27FC236}">
                <a16:creationId xmlns:a16="http://schemas.microsoft.com/office/drawing/2014/main" id="{54961D25-D570-A364-6E46-9EE936C19703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95" y="1721385"/>
            <a:ext cx="1085155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195EF-DC7D-430A-CEB6-ACA5925496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Bell Curve…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5244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9FF51-8E98-2976-B262-DBA33C276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old metal object with a gear on top&#10;&#10;AI-generated content may be incorrect.">
            <a:extLst>
              <a:ext uri="{FF2B5EF4-FFF2-40B4-BE49-F238E27FC236}">
                <a16:creationId xmlns:a16="http://schemas.microsoft.com/office/drawing/2014/main" id="{F476D542-E6A4-5CA8-DFC0-29848D56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95" y="-21243"/>
            <a:ext cx="9456400" cy="6866159"/>
          </a:xfrm>
          <a:prstGeom prst="rect">
            <a:avLst/>
          </a:prstGeom>
        </p:spPr>
      </p:pic>
      <p:pic>
        <p:nvPicPr>
          <p:cNvPr id="14" name="Picture 13" descr="A black and white image of a mountain&#10;&#10;AI-generated content may be incorrect.">
            <a:extLst>
              <a:ext uri="{FF2B5EF4-FFF2-40B4-BE49-F238E27FC236}">
                <a16:creationId xmlns:a16="http://schemas.microsoft.com/office/drawing/2014/main" id="{E26095D6-4F0D-87C6-1049-784C941DA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0" y="3044142"/>
            <a:ext cx="9568120" cy="36773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E95540-2B3F-8072-7CC3-8A81D10E1ED7}"/>
              </a:ext>
            </a:extLst>
          </p:cNvPr>
          <p:cNvCxnSpPr>
            <a:cxnSpLocks/>
          </p:cNvCxnSpPr>
          <p:nvPr/>
        </p:nvCxnSpPr>
        <p:spPr>
          <a:xfrm>
            <a:off x="362706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C44E91-00CF-1B88-894C-446CC438805F}"/>
              </a:ext>
            </a:extLst>
          </p:cNvPr>
          <p:cNvCxnSpPr>
            <a:cxnSpLocks/>
          </p:cNvCxnSpPr>
          <p:nvPr/>
        </p:nvCxnSpPr>
        <p:spPr>
          <a:xfrm>
            <a:off x="619360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3EAA54-5241-E4A6-5E89-FEDB488DF925}"/>
              </a:ext>
            </a:extLst>
          </p:cNvPr>
          <p:cNvCxnSpPr>
            <a:cxnSpLocks/>
          </p:cNvCxnSpPr>
          <p:nvPr/>
        </p:nvCxnSpPr>
        <p:spPr>
          <a:xfrm>
            <a:off x="8767078" y="2818665"/>
            <a:ext cx="0" cy="38459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B46673-76BB-98A6-197F-D70D6137D320}"/>
              </a:ext>
            </a:extLst>
          </p:cNvPr>
          <p:cNvSpPr txBox="1"/>
          <p:nvPr/>
        </p:nvSpPr>
        <p:spPr>
          <a:xfrm>
            <a:off x="1435261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Struggling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(15%)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B47208-C104-4900-19F7-3347316687A7}"/>
              </a:ext>
            </a:extLst>
          </p:cNvPr>
          <p:cNvSpPr txBox="1"/>
          <p:nvPr/>
        </p:nvSpPr>
        <p:spPr>
          <a:xfrm>
            <a:off x="3699452" y="2797857"/>
            <a:ext cx="199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Adequate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CAB93-FB28-BD78-EC9D-4B4083AE5575}"/>
              </a:ext>
            </a:extLst>
          </p:cNvPr>
          <p:cNvSpPr txBox="1"/>
          <p:nvPr/>
        </p:nvSpPr>
        <p:spPr>
          <a:xfrm>
            <a:off x="6493220" y="2797857"/>
            <a:ext cx="238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Pretty Good</a:t>
            </a:r>
            <a:br>
              <a:rPr lang="en-US" sz="3200" b="1" dirty="0"/>
            </a:br>
            <a:r>
              <a:rPr lang="en-US" sz="3200" b="1" dirty="0"/>
              <a:t>(35%)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1E8463-3807-31B6-68A6-D191061C593F}"/>
              </a:ext>
            </a:extLst>
          </p:cNvPr>
          <p:cNvSpPr txBox="1"/>
          <p:nvPr/>
        </p:nvSpPr>
        <p:spPr>
          <a:xfrm>
            <a:off x="9420475" y="2797857"/>
            <a:ext cx="203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GREAT !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15%</a:t>
            </a:r>
          </a:p>
        </p:txBody>
      </p:sp>
      <p:pic>
        <p:nvPicPr>
          <p:cNvPr id="31" name="Picture 30" descr="A face with a black background&#10;&#10;AI-generated content may be incorrect.">
            <a:extLst>
              <a:ext uri="{FF2B5EF4-FFF2-40B4-BE49-F238E27FC236}">
                <a16:creationId xmlns:a16="http://schemas.microsoft.com/office/drawing/2014/main" id="{BE603FF9-CC5F-1B97-F97D-E29BA6EB0ED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09" y="1809552"/>
            <a:ext cx="1097280" cy="1097280"/>
          </a:xfrm>
          <a:prstGeom prst="rect">
            <a:avLst/>
          </a:prstGeom>
        </p:spPr>
      </p:pic>
      <p:pic>
        <p:nvPicPr>
          <p:cNvPr id="3" name="Picture 2" descr="A yellow face with a black background&#10;&#10;AI-generated content may be incorrect.">
            <a:extLst>
              <a:ext uri="{FF2B5EF4-FFF2-40B4-BE49-F238E27FC236}">
                <a16:creationId xmlns:a16="http://schemas.microsoft.com/office/drawing/2014/main" id="{DD84B7E6-F0D4-8623-3F3E-1ACBA6CF921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84" y="1809552"/>
            <a:ext cx="1097280" cy="1097280"/>
          </a:xfrm>
          <a:prstGeom prst="rect">
            <a:avLst/>
          </a:prstGeom>
        </p:spPr>
      </p:pic>
      <p:pic>
        <p:nvPicPr>
          <p:cNvPr id="4" name="Picture 3" descr="A yellow smiley face with black background&#10;&#10;AI-generated content may be incorrect.">
            <a:extLst>
              <a:ext uri="{FF2B5EF4-FFF2-40B4-BE49-F238E27FC236}">
                <a16:creationId xmlns:a16="http://schemas.microsoft.com/office/drawing/2014/main" id="{81A5A239-FCCD-9C54-A5CD-46CBADA60CC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66" y="1809552"/>
            <a:ext cx="1138414" cy="1097280"/>
          </a:xfrm>
          <a:prstGeom prst="rect">
            <a:avLst/>
          </a:prstGeom>
        </p:spPr>
      </p:pic>
      <p:pic>
        <p:nvPicPr>
          <p:cNvPr id="5" name="Picture 4" descr="A yellow emoji with hearts eyes and smiling face&#10;&#10;AI-generated content may be incorrect.">
            <a:extLst>
              <a:ext uri="{FF2B5EF4-FFF2-40B4-BE49-F238E27FC236}">
                <a16:creationId xmlns:a16="http://schemas.microsoft.com/office/drawing/2014/main" id="{9076EB43-21FD-4B47-1379-40524C9A89F4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95" y="1721385"/>
            <a:ext cx="1085155" cy="109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3FEDA-2908-3C2F-6485-791E5166B04A}"/>
              </a:ext>
            </a:extLst>
          </p:cNvPr>
          <p:cNvSpPr txBox="1"/>
          <p:nvPr/>
        </p:nvSpPr>
        <p:spPr>
          <a:xfrm>
            <a:off x="6568759" y="3751964"/>
            <a:ext cx="1633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E0D82-3757-BC02-CB34-05BFB875DCC3}"/>
              </a:ext>
            </a:extLst>
          </p:cNvPr>
          <p:cNvSpPr txBox="1"/>
          <p:nvPr/>
        </p:nvSpPr>
        <p:spPr>
          <a:xfrm>
            <a:off x="9054344" y="3447630"/>
            <a:ext cx="23048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🙌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919104-95AE-5EA0-69F6-19AF43AF6B3B}"/>
              </a:ext>
            </a:extLst>
          </p:cNvPr>
          <p:cNvGrpSpPr/>
          <p:nvPr/>
        </p:nvGrpSpPr>
        <p:grpSpPr>
          <a:xfrm>
            <a:off x="1703590" y="1399156"/>
            <a:ext cx="1612323" cy="2217804"/>
            <a:chOff x="1703590" y="1399156"/>
            <a:chExt cx="1612323" cy="221780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5783A5-9CFD-0240-1BC8-AE73049F52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3590" y="1399156"/>
              <a:ext cx="1577421" cy="2217804"/>
            </a:xfrm>
            <a:prstGeom prst="line">
              <a:avLst/>
            </a:prstGeom>
            <a:ln w="952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CAC482-9275-9E93-3197-9E5F0E498A4C}"/>
                </a:ext>
              </a:extLst>
            </p:cNvPr>
            <p:cNvCxnSpPr>
              <a:cxnSpLocks/>
            </p:cNvCxnSpPr>
            <p:nvPr/>
          </p:nvCxnSpPr>
          <p:spPr>
            <a:xfrm>
              <a:off x="1847907" y="1534160"/>
              <a:ext cx="1468006" cy="2082800"/>
            </a:xfrm>
            <a:prstGeom prst="line">
              <a:avLst/>
            </a:prstGeom>
            <a:ln w="952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AEC208D7-954F-2031-5081-FE56067D2B54}"/>
              </a:ext>
            </a:extLst>
          </p:cNvPr>
          <p:cNvSpPr/>
          <p:nvPr/>
        </p:nvSpPr>
        <p:spPr>
          <a:xfrm>
            <a:off x="4548542" y="671266"/>
            <a:ext cx="3609107" cy="1000976"/>
          </a:xfrm>
          <a:prstGeom prst="curvedDownArrow">
            <a:avLst>
              <a:gd name="adj1" fmla="val 32994"/>
              <a:gd name="adj2" fmla="val 84786"/>
              <a:gd name="adj3" fmla="val 25000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97540C-82A0-25AF-84F5-B946D631BD44}"/>
              </a:ext>
            </a:extLst>
          </p:cNvPr>
          <p:cNvSpPr txBox="1"/>
          <p:nvPr/>
        </p:nvSpPr>
        <p:spPr>
          <a:xfrm>
            <a:off x="3552877" y="4741659"/>
            <a:ext cx="829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👍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8700AC-4783-8201-E46D-4DB60F8526D8}"/>
              </a:ext>
            </a:extLst>
          </p:cNvPr>
          <p:cNvSpPr txBox="1"/>
          <p:nvPr/>
        </p:nvSpPr>
        <p:spPr>
          <a:xfrm>
            <a:off x="4076866" y="4046646"/>
            <a:ext cx="1403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👍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57B4E-5D5A-FE13-B248-508C5CB3A7BA}"/>
              </a:ext>
            </a:extLst>
          </p:cNvPr>
          <p:cNvSpPr txBox="1"/>
          <p:nvPr/>
        </p:nvSpPr>
        <p:spPr>
          <a:xfrm>
            <a:off x="4738339" y="3070847"/>
            <a:ext cx="1633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👍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AA87C5F-BE81-EA65-52CE-2DC6B841F4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pPr defTabSz="976313">
              <a:tabLst>
                <a:tab pos="914400" algn="l"/>
              </a:tabLst>
            </a:pPr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Leading People…</a:t>
            </a:r>
          </a:p>
        </p:txBody>
      </p:sp>
    </p:spTree>
    <p:extLst>
      <p:ext uri="{BB962C8B-B14F-4D97-AF65-F5344CB8AC3E}">
        <p14:creationId xmlns:p14="http://schemas.microsoft.com/office/powerpoint/2010/main" val="638300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 animBg="1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98205-57D1-27DA-3CAD-34839777ED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pPr defTabSz="976313">
              <a:tabLst>
                <a:tab pos="914400" algn="l"/>
              </a:tabLst>
            </a:pPr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Road to EXTRAORDINARY</a:t>
            </a:r>
          </a:p>
        </p:txBody>
      </p:sp>
      <p:pic>
        <p:nvPicPr>
          <p:cNvPr id="5" name="Picture 4" descr="A diagram of a number of people performance distribution&#10;&#10;Description automatically generated">
            <a:extLst>
              <a:ext uri="{FF2B5EF4-FFF2-40B4-BE49-F238E27FC236}">
                <a16:creationId xmlns:a16="http://schemas.microsoft.com/office/drawing/2014/main" id="{385150D5-A9F9-654C-B3AF-DB919E40C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56" y="1700016"/>
            <a:ext cx="4881386" cy="24046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A8B1D18-5A09-C1AC-1D0A-FAC392AF99FF}"/>
              </a:ext>
            </a:extLst>
          </p:cNvPr>
          <p:cNvGrpSpPr/>
          <p:nvPr/>
        </p:nvGrpSpPr>
        <p:grpSpPr>
          <a:xfrm>
            <a:off x="0" y="3497103"/>
            <a:ext cx="3293053" cy="2111217"/>
            <a:chOff x="0" y="3497103"/>
            <a:chExt cx="3293053" cy="2111217"/>
          </a:xfrm>
        </p:grpSpPr>
        <p:pic>
          <p:nvPicPr>
            <p:cNvPr id="4" name="Picture 3" descr="A diagram of a normal distribution&#10;&#10;Description automatically generated">
              <a:extLst>
                <a:ext uri="{FF2B5EF4-FFF2-40B4-BE49-F238E27FC236}">
                  <a16:creationId xmlns:a16="http://schemas.microsoft.com/office/drawing/2014/main" id="{B69E6553-E111-4A19-CA46-EF0E73D45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86126"/>
              <a:ext cx="3293053" cy="16221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68DA5F-07FB-48C9-2B90-15791215332B}"/>
                </a:ext>
              </a:extLst>
            </p:cNvPr>
            <p:cNvSpPr txBox="1"/>
            <p:nvPr/>
          </p:nvSpPr>
          <p:spPr>
            <a:xfrm>
              <a:off x="585272" y="3497103"/>
              <a:ext cx="1960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</a:rPr>
                <a:t>Normal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08EC82-C743-C620-166E-8C95B15766F8}"/>
              </a:ext>
            </a:extLst>
          </p:cNvPr>
          <p:cNvSpPr txBox="1"/>
          <p:nvPr/>
        </p:nvSpPr>
        <p:spPr>
          <a:xfrm>
            <a:off x="3238795" y="1495593"/>
            <a:ext cx="2835121" cy="1281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i="1" dirty="0">
                <a:solidFill>
                  <a:srgbClr val="00B050"/>
                </a:solidFill>
              </a:rPr>
              <a:t>Inspiration</a:t>
            </a:r>
            <a:br>
              <a:rPr lang="en-US" sz="2400" i="1" dirty="0">
                <a:solidFill>
                  <a:srgbClr val="00B050"/>
                </a:solidFill>
              </a:rPr>
            </a:br>
            <a:r>
              <a:rPr lang="en-US" sz="2400" i="1" dirty="0">
                <a:solidFill>
                  <a:srgbClr val="00B050"/>
                </a:solidFill>
              </a:rPr>
              <a:t>Motivation</a:t>
            </a:r>
          </a:p>
          <a:p>
            <a:pPr algn="ctr">
              <a:lnSpc>
                <a:spcPct val="80000"/>
              </a:lnSpc>
            </a:pPr>
            <a:r>
              <a:rPr lang="en-US" sz="2400" i="1" dirty="0">
                <a:solidFill>
                  <a:srgbClr val="00B050"/>
                </a:solidFill>
              </a:rPr>
              <a:t>Encouragement</a:t>
            </a:r>
          </a:p>
          <a:p>
            <a:pPr algn="ctr">
              <a:lnSpc>
                <a:spcPct val="80000"/>
              </a:lnSpc>
            </a:pPr>
            <a:r>
              <a:rPr lang="en-US" sz="2400" i="1" dirty="0">
                <a:solidFill>
                  <a:srgbClr val="00B050"/>
                </a:solidFill>
              </a:rPr>
              <a:t>Opportunity</a:t>
            </a:r>
            <a:endParaRPr lang="en-US" sz="2000" i="1" dirty="0">
              <a:solidFill>
                <a:srgbClr val="00B050"/>
              </a:solidFill>
            </a:endParaRPr>
          </a:p>
        </p:txBody>
      </p:sp>
      <p:pic>
        <p:nvPicPr>
          <p:cNvPr id="11" name="Picture 10" descr="A colorful brush strokes with white letters&#10;&#10;AI-generated content may be incorrect.">
            <a:extLst>
              <a:ext uri="{FF2B5EF4-FFF2-40B4-BE49-F238E27FC236}">
                <a16:creationId xmlns:a16="http://schemas.microsoft.com/office/drawing/2014/main" id="{2347DDDD-9D19-1635-13C4-D74CCBA7C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9" y="647359"/>
            <a:ext cx="4444444" cy="1180952"/>
          </a:xfrm>
          <a:prstGeom prst="rect">
            <a:avLst/>
          </a:prstGeom>
        </p:spPr>
      </p:pic>
      <p:pic>
        <p:nvPicPr>
          <p:cNvPr id="15" name="Picture 14" descr="A group of blue people holding hands&#10;&#10;AI-generated content may be incorrect.">
            <a:extLst>
              <a:ext uri="{FF2B5EF4-FFF2-40B4-BE49-F238E27FC236}">
                <a16:creationId xmlns:a16="http://schemas.microsoft.com/office/drawing/2014/main" id="{BB14D009-F8E0-A501-AA44-889537A18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2" y="4136611"/>
            <a:ext cx="7494919" cy="2625945"/>
          </a:xfrm>
          <a:prstGeom prst="rect">
            <a:avLst/>
          </a:prstGeom>
        </p:spPr>
      </p:pic>
      <p:pic>
        <p:nvPicPr>
          <p:cNvPr id="18" name="Picture 17" descr="A purple and black logo&#10;&#10;AI-generated content may be incorrect.">
            <a:extLst>
              <a:ext uri="{FF2B5EF4-FFF2-40B4-BE49-F238E27FC236}">
                <a16:creationId xmlns:a16="http://schemas.microsoft.com/office/drawing/2014/main" id="{4C149B62-5E29-2D53-F977-795D4AC34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697">
            <a:off x="4083035" y="4585800"/>
            <a:ext cx="5643620" cy="777307"/>
          </a:xfrm>
          <a:prstGeom prst="rect">
            <a:avLst/>
          </a:prstGeom>
        </p:spPr>
      </p:pic>
      <p:pic>
        <p:nvPicPr>
          <p:cNvPr id="20" name="Picture 19" descr="A diagram of a performance distribution&#10;&#10;AI-generated content may be incorrect.">
            <a:extLst>
              <a:ext uri="{FF2B5EF4-FFF2-40B4-BE49-F238E27FC236}">
                <a16:creationId xmlns:a16="http://schemas.microsoft.com/office/drawing/2014/main" id="{1BE1866F-28D3-8A11-1A02-6A6B81391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89" y="2696624"/>
            <a:ext cx="4551341" cy="22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97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30000" decel="6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6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DBE9-4188-AFE4-12ED-68481B5B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vs. EXTRAORDINARY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855327-289B-C165-8F2A-D0EF99146CFA}"/>
              </a:ext>
            </a:extLst>
          </p:cNvPr>
          <p:cNvGrpSpPr/>
          <p:nvPr/>
        </p:nvGrpSpPr>
        <p:grpSpPr>
          <a:xfrm>
            <a:off x="47918" y="1232269"/>
            <a:ext cx="4392648" cy="3385981"/>
            <a:chOff x="0" y="3497103"/>
            <a:chExt cx="3293053" cy="2111217"/>
          </a:xfrm>
        </p:grpSpPr>
        <p:pic>
          <p:nvPicPr>
            <p:cNvPr id="4" name="Picture 3" descr="A diagram of a normal distribution&#10;&#10;Description automatically generated">
              <a:extLst>
                <a:ext uri="{FF2B5EF4-FFF2-40B4-BE49-F238E27FC236}">
                  <a16:creationId xmlns:a16="http://schemas.microsoft.com/office/drawing/2014/main" id="{ECABD66D-85FA-1D13-C401-A7DD5D65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86126"/>
              <a:ext cx="3293053" cy="16221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A9C9A3-1950-D924-A6AD-3C0F6AE2004C}"/>
                </a:ext>
              </a:extLst>
            </p:cNvPr>
            <p:cNvSpPr txBox="1"/>
            <p:nvPr/>
          </p:nvSpPr>
          <p:spPr>
            <a:xfrm>
              <a:off x="585272" y="3497103"/>
              <a:ext cx="1960880" cy="518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</a:rPr>
                <a:t>Normal</a:t>
              </a:r>
              <a:br>
                <a:rPr lang="en-US" sz="2400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rgbClr val="C00000"/>
                  </a:solidFill>
                </a:rPr>
                <a:t>(Average)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4E8BDB-051B-E7F7-605A-F9E3A7671A6A}"/>
              </a:ext>
            </a:extLst>
          </p:cNvPr>
          <p:cNvSpPr txBox="1"/>
          <p:nvPr/>
        </p:nvSpPr>
        <p:spPr>
          <a:xfrm>
            <a:off x="4618954" y="1269474"/>
            <a:ext cx="75066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4473BA"/>
                </a:solidFill>
              </a:rPr>
              <a:t>By Definition….</a:t>
            </a:r>
            <a:br>
              <a:rPr lang="en-US" sz="3200" dirty="0">
                <a:solidFill>
                  <a:srgbClr val="4473BA"/>
                </a:solidFill>
              </a:rPr>
            </a:br>
            <a:r>
              <a:rPr lang="en-US" sz="3200" dirty="0">
                <a:solidFill>
                  <a:srgbClr val="4473BA"/>
                </a:solidFill>
              </a:rPr>
              <a:t>    50% of People are “Below Average”</a:t>
            </a:r>
            <a:br>
              <a:rPr lang="en-US" sz="3200" dirty="0">
                <a:solidFill>
                  <a:srgbClr val="4473BA"/>
                </a:solidFill>
              </a:rPr>
            </a:br>
            <a:r>
              <a:rPr lang="en-US" sz="3200" dirty="0">
                <a:solidFill>
                  <a:srgbClr val="4473BA"/>
                </a:solidFill>
              </a:rPr>
              <a:t>     50% of Results are “Below Average”</a:t>
            </a:r>
          </a:p>
          <a:p>
            <a:r>
              <a:rPr lang="en-US" sz="3200" dirty="0">
                <a:solidFill>
                  <a:srgbClr val="4473BA"/>
                </a:solidFill>
              </a:rPr>
              <a:t>     50% of Rotary Clubs are “Below Average”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5B5FFD-2FEC-C34B-759C-89B5B6F2BD94}"/>
              </a:ext>
            </a:extLst>
          </p:cNvPr>
          <p:cNvGrpSpPr/>
          <p:nvPr/>
        </p:nvGrpSpPr>
        <p:grpSpPr>
          <a:xfrm>
            <a:off x="4954353" y="3354696"/>
            <a:ext cx="6416970" cy="941404"/>
            <a:chOff x="4954353" y="3354696"/>
            <a:chExt cx="6416970" cy="9414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2B76D7-72E5-6ABC-A389-8196C739A50A}"/>
                </a:ext>
              </a:extLst>
            </p:cNvPr>
            <p:cNvSpPr txBox="1"/>
            <p:nvPr/>
          </p:nvSpPr>
          <p:spPr>
            <a:xfrm>
              <a:off x="6409544" y="3471455"/>
              <a:ext cx="49617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BD0012"/>
                  </a:solidFill>
                </a:rPr>
                <a:t>BEING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rgbClr val="BD0012"/>
                  </a:solidFill>
                </a:rPr>
                <a:t>NORMAL</a:t>
              </a:r>
            </a:p>
          </p:txBody>
        </p:sp>
        <p:pic>
          <p:nvPicPr>
            <p:cNvPr id="11" name="Picture 10" descr="A red and black stop sign&#10;&#10;AI-generated content may be incorrect.">
              <a:extLst>
                <a:ext uri="{FF2B5EF4-FFF2-40B4-BE49-F238E27FC236}">
                  <a16:creationId xmlns:a16="http://schemas.microsoft.com/office/drawing/2014/main" id="{EF655F17-EA8C-AB77-84F1-3C2D39D9B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353" y="3354696"/>
              <a:ext cx="941404" cy="94140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35FEA-1677-78E9-10C8-5479588A86B9}"/>
              </a:ext>
            </a:extLst>
          </p:cNvPr>
          <p:cNvGrpSpPr/>
          <p:nvPr/>
        </p:nvGrpSpPr>
        <p:grpSpPr>
          <a:xfrm>
            <a:off x="4518942" y="4490925"/>
            <a:ext cx="7557197" cy="1919137"/>
            <a:chOff x="4518942" y="4618250"/>
            <a:chExt cx="7557197" cy="1919137"/>
          </a:xfrm>
        </p:grpSpPr>
        <p:pic>
          <p:nvPicPr>
            <p:cNvPr id="9" name="Picture 8" descr="A green sign with white text&#10;&#10;AI-generated content may be incorrect.">
              <a:extLst>
                <a:ext uri="{FF2B5EF4-FFF2-40B4-BE49-F238E27FC236}">
                  <a16:creationId xmlns:a16="http://schemas.microsoft.com/office/drawing/2014/main" id="{E5AA7AD7-D749-1C8A-6B64-A35F688C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942" y="4618250"/>
              <a:ext cx="1880169" cy="191913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F6D88C-9F2F-3F1F-B409-C2737E3265CB}"/>
                </a:ext>
              </a:extLst>
            </p:cNvPr>
            <p:cNvSpPr txBox="1"/>
            <p:nvPr/>
          </p:nvSpPr>
          <p:spPr>
            <a:xfrm>
              <a:off x="6409544" y="4754121"/>
              <a:ext cx="5666595" cy="166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0" b="1" dirty="0">
                  <a:solidFill>
                    <a:srgbClr val="2B7B04"/>
                  </a:solidFill>
                </a:rPr>
                <a:t>BEING EXTRAORDINARY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484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8C79-612F-E6A8-A5F4-05FD592A4D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pPr>
              <a:tabLst>
                <a:tab pos="1431925" algn="l"/>
              </a:tabLst>
            </a:pP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&amp; 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A8E8E-064E-274D-2753-95A18DB3056F}"/>
              </a:ext>
            </a:extLst>
          </p:cNvPr>
          <p:cNvSpPr txBox="1"/>
          <p:nvPr/>
        </p:nvSpPr>
        <p:spPr>
          <a:xfrm>
            <a:off x="1107439" y="1087120"/>
            <a:ext cx="384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Vision Statement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A012E-2936-8C00-DB46-AB5443DAFEC4}"/>
              </a:ext>
            </a:extLst>
          </p:cNvPr>
          <p:cNvSpPr txBox="1"/>
          <p:nvPr/>
        </p:nvSpPr>
        <p:spPr>
          <a:xfrm>
            <a:off x="1262887" y="1635345"/>
            <a:ext cx="10076665" cy="161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85000"/>
              </a:lnSpc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800" b="0" i="0" dirty="0">
                <a:solidFill>
                  <a:srgbClr val="001D35"/>
                </a:solidFill>
                <a:effectLst/>
                <a:latin typeface="Google Sans"/>
              </a:rPr>
              <a:t>Describes an organization's long-term goals and aspirations.</a:t>
            </a:r>
          </a:p>
          <a:p>
            <a:pPr marL="342900" indent="-342900" algn="l">
              <a:lnSpc>
                <a:spcPct val="85000"/>
              </a:lnSpc>
              <a:spcBef>
                <a:spcPts val="75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800" b="0" i="0" dirty="0">
                <a:solidFill>
                  <a:srgbClr val="001D35"/>
                </a:solidFill>
                <a:effectLst/>
                <a:latin typeface="Google Sans"/>
              </a:rPr>
              <a:t>Defines the organization's desired future image or legacy.</a:t>
            </a:r>
          </a:p>
          <a:p>
            <a:pPr marL="342900" indent="-342900" algn="l">
              <a:lnSpc>
                <a:spcPct val="85000"/>
              </a:lnSpc>
              <a:spcBef>
                <a:spcPts val="750"/>
              </a:spcBef>
              <a:spcAft>
                <a:spcPts val="1500"/>
              </a:spcAft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800" b="0" i="0" dirty="0">
                <a:solidFill>
                  <a:srgbClr val="001D35"/>
                </a:solidFill>
                <a:effectLst/>
                <a:latin typeface="Google Sans"/>
              </a:rPr>
              <a:t>Looks forward ahead, longer term 3-5-10 years… and beyond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CB318-5BA5-6AD2-18FA-22B81EFC6906}"/>
              </a:ext>
            </a:extLst>
          </p:cNvPr>
          <p:cNvSpPr txBox="1"/>
          <p:nvPr/>
        </p:nvSpPr>
        <p:spPr>
          <a:xfrm>
            <a:off x="1645919" y="3495040"/>
            <a:ext cx="518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Mission Statement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C3F5E-EE71-2BCB-F8CD-F5310765D6E1}"/>
              </a:ext>
            </a:extLst>
          </p:cNvPr>
          <p:cNvSpPr txBox="1"/>
          <p:nvPr/>
        </p:nvSpPr>
        <p:spPr>
          <a:xfrm>
            <a:off x="1801367" y="4004985"/>
            <a:ext cx="10554716" cy="1868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85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1D35"/>
                </a:solidFill>
                <a:latin typeface="Google Sans"/>
              </a:rPr>
              <a:t>Defines the organization's </a:t>
            </a:r>
            <a:r>
              <a:rPr lang="en-US" sz="2800" b="1" dirty="0">
                <a:solidFill>
                  <a:srgbClr val="0070C0"/>
                </a:solidFill>
                <a:latin typeface="Google Sans"/>
              </a:rPr>
              <a:t>PURPOSE</a:t>
            </a:r>
            <a:r>
              <a:rPr lang="en-US" sz="2800" dirty="0">
                <a:solidFill>
                  <a:srgbClr val="001D35"/>
                </a:solidFill>
                <a:latin typeface="Google Sans"/>
              </a:rPr>
              <a:t> !</a:t>
            </a:r>
          </a:p>
          <a:p>
            <a:pPr marL="457200" indent="-457200" algn="l">
              <a:lnSpc>
                <a:spcPct val="85000"/>
              </a:lnSpc>
              <a:spcBef>
                <a:spcPts val="75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1D35"/>
                </a:solidFill>
                <a:latin typeface="Google Sans"/>
              </a:rPr>
              <a:t>Describes </a:t>
            </a:r>
            <a:r>
              <a:rPr lang="en-US" sz="2800" b="1" dirty="0">
                <a:solidFill>
                  <a:srgbClr val="0070C0"/>
                </a:solidFill>
                <a:latin typeface="Google Sans"/>
              </a:rPr>
              <a:t>WHAT</a:t>
            </a:r>
            <a:r>
              <a:rPr lang="en-US" sz="2800" dirty="0">
                <a:solidFill>
                  <a:srgbClr val="001D35"/>
                </a:solidFill>
                <a:latin typeface="Google Sans"/>
              </a:rPr>
              <a:t> the organization does.</a:t>
            </a:r>
          </a:p>
          <a:p>
            <a:pPr marL="457200" indent="-457200" algn="l">
              <a:lnSpc>
                <a:spcPct val="85000"/>
              </a:lnSpc>
              <a:spcBef>
                <a:spcPts val="75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1D35"/>
                </a:solidFill>
                <a:latin typeface="Google Sans"/>
              </a:rPr>
              <a:t>Says </a:t>
            </a:r>
            <a:r>
              <a:rPr lang="en-US" sz="2800" b="1" dirty="0">
                <a:solidFill>
                  <a:srgbClr val="0070C0"/>
                </a:solidFill>
                <a:latin typeface="Google Sans"/>
              </a:rPr>
              <a:t>WHO</a:t>
            </a:r>
            <a:r>
              <a:rPr lang="en-US" sz="2800" dirty="0">
                <a:solidFill>
                  <a:srgbClr val="001D35"/>
                </a:solidFill>
                <a:latin typeface="Google Sans"/>
              </a:rPr>
              <a:t> the organization serves in the present.</a:t>
            </a:r>
          </a:p>
          <a:p>
            <a:pPr marL="457200" indent="-457200" algn="l">
              <a:lnSpc>
                <a:spcPct val="85000"/>
              </a:lnSpc>
              <a:spcBef>
                <a:spcPts val="75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1D35"/>
                </a:solidFill>
                <a:latin typeface="Google Sans"/>
              </a:rPr>
              <a:t>Explains </a:t>
            </a:r>
            <a:r>
              <a:rPr lang="en-US" sz="2800" b="1" dirty="0">
                <a:solidFill>
                  <a:srgbClr val="0070C0"/>
                </a:solidFill>
                <a:latin typeface="Google Sans"/>
              </a:rPr>
              <a:t>WHY</a:t>
            </a:r>
            <a:r>
              <a:rPr lang="en-US" sz="2800" dirty="0">
                <a:solidFill>
                  <a:srgbClr val="001D35"/>
                </a:solidFill>
                <a:latin typeface="Google Sans"/>
              </a:rPr>
              <a:t> the Organization Exists In The First Place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ACA25E7-72CF-1862-D536-E7E0728C7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9040"/>
            <a:ext cx="65" cy="4580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0306" rIns="0" bIns="11902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72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75BB761-11DE-91FA-ACD3-2473DF9DC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C29B74-8FED-54E8-D749-87F599433ABF}"/>
              </a:ext>
            </a:extLst>
          </p:cNvPr>
          <p:cNvSpPr/>
          <p:nvPr/>
        </p:nvSpPr>
        <p:spPr>
          <a:xfrm>
            <a:off x="0" y="0"/>
            <a:ext cx="12110977" cy="6866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94CE03-0008-3BBD-AEAB-149C02BDC8D4}"/>
              </a:ext>
            </a:extLst>
          </p:cNvPr>
          <p:cNvGrpSpPr/>
          <p:nvPr/>
        </p:nvGrpSpPr>
        <p:grpSpPr>
          <a:xfrm>
            <a:off x="1044859" y="-276516"/>
            <a:ext cx="10654214" cy="6866159"/>
            <a:chOff x="1601450" y="-8159"/>
            <a:chExt cx="10654214" cy="6866159"/>
          </a:xfrm>
        </p:grpSpPr>
        <p:pic>
          <p:nvPicPr>
            <p:cNvPr id="13" name="Picture 12" descr="A gold metal object with a gear on top&#10;&#10;AI-generated content may be incorrect.">
              <a:extLst>
                <a:ext uri="{FF2B5EF4-FFF2-40B4-BE49-F238E27FC236}">
                  <a16:creationId xmlns:a16="http://schemas.microsoft.com/office/drawing/2014/main" id="{58A2E806-B6A3-A4FE-8606-FDF5CDF9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896" y="-8159"/>
              <a:ext cx="9456400" cy="6866159"/>
            </a:xfrm>
            <a:prstGeom prst="rect">
              <a:avLst/>
            </a:prstGeom>
          </p:spPr>
        </p:pic>
        <p:pic>
          <p:nvPicPr>
            <p:cNvPr id="14" name="Picture 13" descr="A black and white image of a mountain&#10;&#10;AI-generated content may be incorrect.">
              <a:extLst>
                <a:ext uri="{FF2B5EF4-FFF2-40B4-BE49-F238E27FC236}">
                  <a16:creationId xmlns:a16="http://schemas.microsoft.com/office/drawing/2014/main" id="{B767E3FC-D1FE-08B0-3ED7-F9DFE189E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450" y="3044142"/>
              <a:ext cx="9568120" cy="3677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C584BA-571E-52C1-54C3-E1A8B8A3F3EB}"/>
                </a:ext>
              </a:extLst>
            </p:cNvPr>
            <p:cNvSpPr txBox="1"/>
            <p:nvPr/>
          </p:nvSpPr>
          <p:spPr>
            <a:xfrm>
              <a:off x="1731906" y="2969140"/>
              <a:ext cx="1701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E00789"/>
                  </a:solidFill>
                </a:rPr>
                <a:t>Struggling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81C4F8-09B5-6B87-950E-DC61780D011F}"/>
                </a:ext>
              </a:extLst>
            </p:cNvPr>
            <p:cNvSpPr txBox="1"/>
            <p:nvPr/>
          </p:nvSpPr>
          <p:spPr>
            <a:xfrm>
              <a:off x="3996097" y="2969140"/>
              <a:ext cx="1701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Adequate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2D0592-7ECB-9C26-CC43-86019E29DE7D}"/>
                </a:ext>
              </a:extLst>
            </p:cNvPr>
            <p:cNvSpPr txBox="1"/>
            <p:nvPr/>
          </p:nvSpPr>
          <p:spPr>
            <a:xfrm>
              <a:off x="6719900" y="2969140"/>
              <a:ext cx="2030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Pretty Good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5FFB3C-6DA3-A438-A388-210DDDB1D61F}"/>
                </a:ext>
              </a:extLst>
            </p:cNvPr>
            <p:cNvSpPr txBox="1"/>
            <p:nvPr/>
          </p:nvSpPr>
          <p:spPr>
            <a:xfrm>
              <a:off x="9420475" y="2969140"/>
              <a:ext cx="2030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GREAT !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DA9F94-4D97-DB29-147E-64E90184DBEC}"/>
                </a:ext>
              </a:extLst>
            </p:cNvPr>
            <p:cNvCxnSpPr>
              <a:cxnSpLocks/>
            </p:cNvCxnSpPr>
            <p:nvPr/>
          </p:nvCxnSpPr>
          <p:spPr>
            <a:xfrm>
              <a:off x="3627068" y="2818665"/>
              <a:ext cx="0" cy="38459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D5E1E3-166B-E79A-4A4F-DE07E0AA890E}"/>
                </a:ext>
              </a:extLst>
            </p:cNvPr>
            <p:cNvCxnSpPr>
              <a:cxnSpLocks/>
            </p:cNvCxnSpPr>
            <p:nvPr/>
          </p:nvCxnSpPr>
          <p:spPr>
            <a:xfrm>
              <a:off x="6193608" y="2818665"/>
              <a:ext cx="0" cy="38459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323ED07-ABB5-3E26-ACFE-A0D63C9B1DEE}"/>
                </a:ext>
              </a:extLst>
            </p:cNvPr>
            <p:cNvCxnSpPr>
              <a:cxnSpLocks/>
            </p:cNvCxnSpPr>
            <p:nvPr/>
          </p:nvCxnSpPr>
          <p:spPr>
            <a:xfrm>
              <a:off x="8767078" y="2818665"/>
              <a:ext cx="0" cy="38459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8FC5D47-8533-A79C-F5DE-4C912BEE9E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5684" y="4305782"/>
              <a:ext cx="400016" cy="1380065"/>
            </a:xfrm>
            <a:prstGeom prst="straightConnector1">
              <a:avLst/>
            </a:prstGeom>
            <a:ln w="127000">
              <a:solidFill>
                <a:srgbClr val="E0078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04B7DD-5A13-52DF-8F8C-88421FFA8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5435" y="3642599"/>
              <a:ext cx="3330229" cy="891617"/>
            </a:xfrm>
            <a:prstGeom prst="rect">
              <a:avLst/>
            </a:prstGeom>
          </p:spPr>
        </p:pic>
        <p:sp>
          <p:nvSpPr>
            <p:cNvPr id="3" name="Arrow: Curved Down 2">
              <a:extLst>
                <a:ext uri="{FF2B5EF4-FFF2-40B4-BE49-F238E27FC236}">
                  <a16:creationId xmlns:a16="http://schemas.microsoft.com/office/drawing/2014/main" id="{79F9EBB6-E667-8392-DAE3-885FCC3743C8}"/>
                </a:ext>
              </a:extLst>
            </p:cNvPr>
            <p:cNvSpPr/>
            <p:nvPr/>
          </p:nvSpPr>
          <p:spPr>
            <a:xfrm>
              <a:off x="5104055" y="1892927"/>
              <a:ext cx="2234291" cy="1000976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3155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924A-FBA1-A2F0-B45A-41F053D5F8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DFF8A-ED37-E235-D5E7-030D2074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47" y="2039816"/>
            <a:ext cx="3840080" cy="2432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71461-0A41-235E-ADFF-556AF8860DB3}"/>
              </a:ext>
            </a:extLst>
          </p:cNvPr>
          <p:cNvSpPr txBox="1"/>
          <p:nvPr/>
        </p:nvSpPr>
        <p:spPr>
          <a:xfrm>
            <a:off x="4899114" y="2418164"/>
            <a:ext cx="6775939" cy="366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tabLst>
                <a:tab pos="3148013" algn="l"/>
              </a:tabLst>
            </a:pPr>
            <a:r>
              <a:rPr lang="en-US" sz="48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</a:t>
            </a:r>
            <a:br>
              <a:rPr lang="en-US" sz="48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4800" dirty="0">
                <a:solidFill>
                  <a:srgbClr val="0070C0"/>
                </a:solidFill>
                <a:latin typeface="Aptos SemiBold" panose="020F0502020204030204" pitchFamily="34" charset="0"/>
              </a:rPr>
              <a:t>Club President Can Create an </a:t>
            </a:r>
            <a:br>
              <a:rPr lang="en-US" sz="48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4800" b="1" dirty="0">
                <a:solidFill>
                  <a:srgbClr val="C00000"/>
                </a:solidFill>
                <a:latin typeface="Aptos SemiBold" panose="020F0502020204030204" pitchFamily="34" charset="0"/>
              </a:rPr>
              <a:t>EXTRAORDINARY</a:t>
            </a:r>
            <a:br>
              <a:rPr lang="en-US" sz="4800" b="1" dirty="0">
                <a:solidFill>
                  <a:srgbClr val="C00000"/>
                </a:solidFill>
                <a:latin typeface="Aptos SemiBold" panose="020F0502020204030204" pitchFamily="34" charset="0"/>
              </a:rPr>
            </a:br>
            <a:r>
              <a:rPr lang="en-US" sz="4800" dirty="0">
                <a:solidFill>
                  <a:srgbClr val="C0000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4800" dirty="0">
                <a:solidFill>
                  <a:srgbClr val="C00000"/>
                </a:solidFill>
                <a:latin typeface="Aptos SemiBold" panose="020F0502020204030204" pitchFamily="34" charset="0"/>
              </a:rPr>
            </a:br>
            <a:r>
              <a:rPr lang="en-US" sz="48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36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400A142-C8D5-F68E-70FC-E46957923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34" y="28784"/>
            <a:ext cx="2183541" cy="2183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AF21B8-20F3-487A-93CA-33C8E1224510}"/>
              </a:ext>
            </a:extLst>
          </p:cNvPr>
          <p:cNvSpPr txBox="1"/>
          <p:nvPr/>
        </p:nvSpPr>
        <p:spPr>
          <a:xfrm>
            <a:off x="7834975" y="1393485"/>
            <a:ext cx="1157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</a:t>
            </a:r>
            <a:br>
              <a:rPr lang="en-US" dirty="0"/>
            </a:br>
            <a:r>
              <a:rPr lang="en-US" dirty="0"/>
              <a:t>Letterman</a:t>
            </a:r>
          </a:p>
        </p:txBody>
      </p:sp>
    </p:spTree>
    <p:extLst>
      <p:ext uri="{BB962C8B-B14F-4D97-AF65-F5344CB8AC3E}">
        <p14:creationId xmlns:p14="http://schemas.microsoft.com/office/powerpoint/2010/main" val="274586901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C6C6-F7FE-FCC4-14B2-7BAD63180E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1635F-B714-D450-CCAC-82F77A41C19B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6A3A8-C1F5-E273-0428-F25AC6327182}"/>
              </a:ext>
            </a:extLst>
          </p:cNvPr>
          <p:cNvSpPr txBox="1"/>
          <p:nvPr/>
        </p:nvSpPr>
        <p:spPr>
          <a:xfrm>
            <a:off x="3844637" y="3006267"/>
            <a:ext cx="772044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D3115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Feedback and Improvement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Regularly seek feedback from both Club Members and the Community to </a:t>
            </a:r>
            <a:r>
              <a:rPr lang="en-US" sz="2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</a:t>
            </a:r>
            <a:br>
              <a:rPr lang="en-US" sz="2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AREAS FOR IMPROVEMENT. 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open to change and continuously strive to </a:t>
            </a:r>
            <a:r>
              <a:rPr lang="en-US" sz="2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ENHANCE YOUR CLUB'S IMPACT 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Community !</a:t>
            </a:r>
            <a:endParaRPr lang="en-US" sz="2800" dirty="0"/>
          </a:p>
        </p:txBody>
      </p:sp>
      <p:pic>
        <p:nvPicPr>
          <p:cNvPr id="11" name="Picture 10" descr="A pink number on a black background&#10;&#10;AI-generated content may be incorrect.">
            <a:extLst>
              <a:ext uri="{FF2B5EF4-FFF2-40B4-BE49-F238E27FC236}">
                <a16:creationId xmlns:a16="http://schemas.microsoft.com/office/drawing/2014/main" id="{87CEAD76-29ED-C2DD-0841-AF769A807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47" y="3345873"/>
            <a:ext cx="2147036" cy="17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4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8CD37-354D-EEE3-C3B7-E0D28691E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3232D-5181-6552-5686-4F48935E00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B7214-AFF7-A192-13F0-5E359CC0CE31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4818F-A2E6-114F-BD6D-303B291C6C08}"/>
              </a:ext>
            </a:extLst>
          </p:cNvPr>
          <p:cNvSpPr txBox="1"/>
          <p:nvPr/>
        </p:nvSpPr>
        <p:spPr>
          <a:xfrm>
            <a:off x="3811646" y="2891967"/>
            <a:ext cx="772044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D3115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EXPAND: Grow Local </a:t>
            </a:r>
            <a:r>
              <a:rPr lang="en-US" sz="4000" b="1" i="1" u="sng" dirty="0">
                <a:solidFill>
                  <a:srgbClr val="D3115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4000" b="1" u="sng" dirty="0">
                <a:solidFill>
                  <a:srgbClr val="D3115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Global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Establish </a:t>
            </a:r>
            <a:r>
              <a:rPr lang="en-US" sz="2800" b="1" dirty="0">
                <a:solidFill>
                  <a:srgbClr val="5E46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PARTNERSHIPS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other Rotary Clubs in other countries to work on international 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projects </a:t>
            </a:r>
            <a:r>
              <a:rPr lang="en-US" sz="2800" b="1" dirty="0">
                <a:solidFill>
                  <a:srgbClr val="5E46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expands your Club's reach and </a:t>
            </a:r>
            <a:r>
              <a:rPr lang="en-US" sz="2800" b="1" dirty="0">
                <a:solidFill>
                  <a:srgbClr val="5E46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IMPACT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while fostering a sense of Global community </a:t>
            </a:r>
            <a:r>
              <a:rPr lang="en-US" sz="2800" b="1" dirty="0">
                <a:solidFill>
                  <a:srgbClr val="5E469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BEYOND JUST YOUR SOLE ROTARY CLUB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2C808-73F3-8007-5F1F-87390631C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99" y="3429000"/>
            <a:ext cx="1481407" cy="18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7586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128B6-9538-2273-2CC5-34B227498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4C9117-D6A7-63D2-F0CD-2ACC9334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571" y="3332826"/>
            <a:ext cx="1568510" cy="2018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CD06D-07E6-37DD-A898-36FEA6AF05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22572-8A3C-2AB6-23BA-0AA2953608A0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7C0A1-3372-AA2E-F57C-B52B8BEE72EE}"/>
              </a:ext>
            </a:extLst>
          </p:cNvPr>
          <p:cNvSpPr txBox="1"/>
          <p:nvPr/>
        </p:nvSpPr>
        <p:spPr>
          <a:xfrm>
            <a:off x="3801254" y="2723279"/>
            <a:ext cx="77204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D3115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Diversify Your Fundraising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Organize a </a:t>
            </a:r>
            <a:r>
              <a:rPr lang="en-US" sz="2800" b="1" dirty="0">
                <a:solidFill>
                  <a:srgbClr val="60A5DE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WIDE</a:t>
            </a:r>
            <a:r>
              <a:rPr lang="en-US" sz="2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variety of fundraising events that appeal to different audiences. 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reative ideas like charity runs, auctions or virtual events </a:t>
            </a:r>
            <a:r>
              <a:rPr lang="en-US" sz="2800" b="1" dirty="0">
                <a:solidFill>
                  <a:srgbClr val="60A5DE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KEEP THINGS FRESH</a:t>
            </a:r>
            <a:r>
              <a:rPr lang="en-US" sz="2800" b="1" dirty="0">
                <a:solidFill>
                  <a:srgbClr val="60A5DE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rgbClr val="60A5DE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 BIG 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larger events to have a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GREATER IMPACT in your Club’s Community.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665713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920F1-F4F4-4038-ECE5-1E38E25C2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681CFD-04A2-AA14-6B9C-9DF68C6B4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47" y="3210191"/>
            <a:ext cx="1598062" cy="2091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0C9D5-0A01-B271-1CB5-BD6D5AC48B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DDECC-8DB7-7904-B231-43308C43CA70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FA0F9-F717-2DF0-DFF2-A356F89D9F35}"/>
              </a:ext>
            </a:extLst>
          </p:cNvPr>
          <p:cNvSpPr txBox="1"/>
          <p:nvPr/>
        </p:nvSpPr>
        <p:spPr>
          <a:xfrm>
            <a:off x="3801254" y="2723279"/>
            <a:ext cx="772044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D3115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Recognition and Award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C01B8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CELEBRATE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achievements of your members and recognize their individual and collective contributions in our Rotary Club and with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other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Rotary Clubs. 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</a:t>
            </a:r>
            <a:r>
              <a:rPr lang="en-US" sz="2800" b="1" dirty="0">
                <a:solidFill>
                  <a:srgbClr val="C01B8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BOOST MORALE 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encourage continued involvement, contributions and </a:t>
            </a:r>
            <a:r>
              <a:rPr lang="en-US" sz="2800" b="1" dirty="0">
                <a:solidFill>
                  <a:srgbClr val="C01B8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COLLABORATIONS TOGETHER !</a:t>
            </a:r>
            <a:endParaRPr lang="en-US" sz="2800" b="1" dirty="0">
              <a:solidFill>
                <a:srgbClr val="C01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9208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AE02C-377E-FEF8-7292-767754D62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ADD4C-2882-19CF-5D67-3E5599D53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176" y="3253810"/>
            <a:ext cx="1585283" cy="2004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497DF-91FA-4549-61FC-CA4F853DA5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FC4E9-B43C-4E98-940D-4E6DA10A51A0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3BEED9-6359-D766-E942-B42A8767401C}"/>
              </a:ext>
            </a:extLst>
          </p:cNvPr>
          <p:cNvSpPr txBox="1"/>
          <p:nvPr/>
        </p:nvSpPr>
        <p:spPr>
          <a:xfrm>
            <a:off x="3611301" y="2723279"/>
            <a:ext cx="835692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D3115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Development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Create, offer and encourage workshops, seminars, and networking events to </a:t>
            </a:r>
            <a:r>
              <a:rPr lang="en-US" sz="2400" b="1" dirty="0">
                <a:solidFill>
                  <a:srgbClr val="00B05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HELP YOUR ROTARY CLUB MEMBERS grow professionally and personally</a:t>
            </a:r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Have new and old members attend </a:t>
            </a:r>
            <a:r>
              <a:rPr lang="en-US" sz="2400" b="1" dirty="0">
                <a:solidFill>
                  <a:srgbClr val="00B05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ROTARY LEADERSHIP INSTITUTE </a:t>
            </a:r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Aptos" panose="020B0004020202020204" pitchFamily="34" charset="0"/>
                <a:cs typeface="Times New Roman" panose="02020603050405020304" pitchFamily="18" charset="0"/>
              </a:rPr>
              <a:t>RLI</a:t>
            </a:r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) and Rotary International has marvelous online educational videos. </a:t>
            </a:r>
          </a:p>
          <a:p>
            <a:pPr algn="ctr"/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Create a culture that </a:t>
            </a:r>
            <a:r>
              <a:rPr lang="en-US" sz="2400" b="1" dirty="0">
                <a:solidFill>
                  <a:srgbClr val="00B05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ADDS VALUE TO ROTARY MEMBERSHIP </a:t>
            </a:r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and promotes continuous learning</a:t>
            </a:r>
          </a:p>
        </p:txBody>
      </p:sp>
    </p:spTree>
    <p:extLst>
      <p:ext uri="{BB962C8B-B14F-4D97-AF65-F5344CB8AC3E}">
        <p14:creationId xmlns:p14="http://schemas.microsoft.com/office/powerpoint/2010/main" val="386082061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74F1-26E5-0A67-0931-7860295BC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9BCEF4-52B6-AEFB-3232-9EA04968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04" y="3253812"/>
            <a:ext cx="1573805" cy="2004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25D629-F6A3-91FD-0AC6-A4F811411E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093930-BF0A-9EA3-63D9-99599BCF076C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C6FF9-E1EA-9A86-BB38-78CBD49529CF}"/>
              </a:ext>
            </a:extLst>
          </p:cNvPr>
          <p:cNvSpPr txBox="1"/>
          <p:nvPr/>
        </p:nvSpPr>
        <p:spPr>
          <a:xfrm>
            <a:off x="3801254" y="2723279"/>
            <a:ext cx="81206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D3115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Create Strong Youth Programs</a:t>
            </a:r>
            <a:b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Aptos" panose="020B0004020202020204" pitchFamily="34" charset="0"/>
                <a:cs typeface="Times New Roman" panose="02020603050405020304" pitchFamily="18" charset="0"/>
              </a:rPr>
              <a:t>Install Rotary’s </a:t>
            </a:r>
            <a:r>
              <a:rPr lang="en-US" sz="2800" b="1" dirty="0">
                <a:solidFill>
                  <a:srgbClr val="C01B8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INTERACT AND ROTARACT </a:t>
            </a:r>
            <a:r>
              <a:rPr lang="en-US" sz="2800" dirty="0">
                <a:latin typeface="Aptos" panose="020B0004020202020204" pitchFamily="34" charset="0"/>
                <a:cs typeface="Times New Roman" panose="02020603050405020304" pitchFamily="18" charset="0"/>
              </a:rPr>
              <a:t>program into the schools.  Support </a:t>
            </a:r>
            <a:r>
              <a:rPr lang="en-US" sz="2800" b="1" dirty="0">
                <a:solidFill>
                  <a:srgbClr val="C01B8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RYLA</a:t>
            </a:r>
            <a:r>
              <a:rPr lang="en-US" sz="2800" dirty="0">
                <a:latin typeface="Aptos" panose="020B0004020202020204" pitchFamily="34" charset="0"/>
                <a:cs typeface="Times New Roman" panose="02020603050405020304" pitchFamily="18" charset="0"/>
              </a:rPr>
              <a:t> and proactively recruit students. Involve youth in our Club’s activities and projects. Mentor them the meaning of </a:t>
            </a:r>
            <a:r>
              <a:rPr lang="en-US" sz="2800" b="1" dirty="0">
                <a:solidFill>
                  <a:srgbClr val="C01B8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“SERVICE ABOVE SELF” </a:t>
            </a:r>
            <a:r>
              <a:rPr lang="en-US" sz="2800" dirty="0">
                <a:latin typeface="Aptos" panose="020B0004020202020204" pitchFamily="34" charset="0"/>
                <a:cs typeface="Times New Roman" panose="02020603050405020304" pitchFamily="18" charset="0"/>
              </a:rPr>
              <a:t>that will make a </a:t>
            </a:r>
            <a:r>
              <a:rPr lang="en-US" sz="2800" b="1" dirty="0">
                <a:latin typeface="Aptos" panose="020B0004020202020204" pitchFamily="34" charset="0"/>
                <a:cs typeface="Times New Roman" panose="02020603050405020304" pitchFamily="18" charset="0"/>
              </a:rPr>
              <a:t>Lifelong Difference in their Lives</a:t>
            </a:r>
            <a:r>
              <a:rPr lang="en-US" sz="2800" dirty="0">
                <a:latin typeface="Aptos" panose="020B0004020202020204" pitchFamily="34" charset="0"/>
                <a:cs typeface="Times New Roman" panose="02020603050405020304" pitchFamily="18" charset="0"/>
              </a:rPr>
              <a:t>. Create scholarships from your Club and teach them how to </a:t>
            </a:r>
            <a:r>
              <a:rPr lang="en-US" sz="2800" b="1" dirty="0">
                <a:solidFill>
                  <a:srgbClr val="C01B8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MAKE A DIFFERENCE.</a:t>
            </a:r>
          </a:p>
        </p:txBody>
      </p:sp>
    </p:spTree>
    <p:extLst>
      <p:ext uri="{BB962C8B-B14F-4D97-AF65-F5344CB8AC3E}">
        <p14:creationId xmlns:p14="http://schemas.microsoft.com/office/powerpoint/2010/main" val="106923524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F3041-CF34-AC03-097D-45F85786E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BBE9D-E2B0-2B13-BABA-330FDEC0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954" y="3276962"/>
            <a:ext cx="1666922" cy="1958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39357-77F0-59F3-53F5-5EE8DEAA88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836A0-591D-C975-B538-33ECF9F7AE5B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639A9-C49F-FC14-365B-22D952539351}"/>
              </a:ext>
            </a:extLst>
          </p:cNvPr>
          <p:cNvSpPr txBox="1"/>
          <p:nvPr/>
        </p:nvSpPr>
        <p:spPr>
          <a:xfrm>
            <a:off x="3801254" y="2665404"/>
            <a:ext cx="81206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4000" b="1" u="sng" dirty="0">
                <a:solidFill>
                  <a:srgbClr val="D3115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Promote Your Club</a:t>
            </a:r>
            <a:b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Make </a:t>
            </a:r>
            <a:r>
              <a:rPr lang="en-US" sz="2900" b="1" kern="100" dirty="0">
                <a:solidFill>
                  <a:srgbClr val="4473BA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PUBLIC RELATIONS </a:t>
            </a:r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an integral part of your communications success strategy, </a:t>
            </a:r>
            <a:r>
              <a:rPr lang="en-US" sz="2900" b="1" kern="100" dirty="0">
                <a:solidFill>
                  <a:srgbClr val="4473BA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internally and externally</a:t>
            </a:r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 Use social </a:t>
            </a:r>
            <a:r>
              <a:rPr lang="en-US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media, local news outlets, and local events and community calendars to </a:t>
            </a:r>
            <a:r>
              <a:rPr lang="en-US" sz="2900" b="1" kern="100" dirty="0">
                <a:solidFill>
                  <a:srgbClr val="4473B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RAISE AWARENESS </a:t>
            </a:r>
            <a:r>
              <a:rPr lang="en-US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your Rotary Club's initiatives. Share your Club’s success stories and highlight the </a:t>
            </a:r>
            <a:r>
              <a:rPr lang="en-US" sz="2900" b="1" kern="100" dirty="0">
                <a:solidFill>
                  <a:srgbClr val="4473B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POSITIVE</a:t>
            </a:r>
            <a:r>
              <a:rPr lang="en-US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kern="100" dirty="0">
                <a:solidFill>
                  <a:srgbClr val="4473B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IMPACT</a:t>
            </a:r>
            <a:r>
              <a:rPr lang="en-US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your projects with </a:t>
            </a:r>
            <a:r>
              <a:rPr lang="en-US" sz="2900" b="1" kern="100" dirty="0">
                <a:solidFill>
                  <a:srgbClr val="4473B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EVERYONE</a:t>
            </a:r>
            <a:r>
              <a:rPr lang="en-US" sz="2900" kern="100" dirty="0">
                <a:solidFill>
                  <a:srgbClr val="4473B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!!!</a:t>
            </a:r>
          </a:p>
          <a:p>
            <a:pPr marL="0" marR="0"/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en-US" sz="2400" b="1" dirty="0">
              <a:solidFill>
                <a:srgbClr val="C01B8B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9502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E48FB-2433-C1C2-67F2-BA2526E80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C7986-A53A-1CB3-79B1-97FAB200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70" y="3333977"/>
            <a:ext cx="1492690" cy="1901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8B832-8BED-8657-1E08-E228E6C230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10521-6D92-F0E1-2114-374BA08A89FF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C17CE-776A-E992-3AE7-C828989BE229}"/>
              </a:ext>
            </a:extLst>
          </p:cNvPr>
          <p:cNvSpPr txBox="1"/>
          <p:nvPr/>
        </p:nvSpPr>
        <p:spPr>
          <a:xfrm>
            <a:off x="3571760" y="2665404"/>
            <a:ext cx="8489060" cy="460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4000" b="1" u="sng" dirty="0">
                <a:solidFill>
                  <a:srgbClr val="D3115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Engaging and FUN Meetings</a:t>
            </a:r>
            <a:b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Keep meetings lively, engaging purposeful and </a:t>
            </a:r>
            <a:r>
              <a:rPr lang="en-US" sz="2900" b="1" kern="100" dirty="0">
                <a:solidFill>
                  <a:srgbClr val="D88527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FUN! </a:t>
            </a:r>
          </a:p>
          <a:p>
            <a:pPr marL="0" marR="0" algn="ctr"/>
            <a:r>
              <a:rPr lang="en-US" sz="1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ctr"/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Include </a:t>
            </a:r>
            <a:r>
              <a:rPr lang="en-US" sz="2900" b="1" kern="100" dirty="0">
                <a:solidFill>
                  <a:srgbClr val="D88527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MISSION MOMENTS</a:t>
            </a:r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, informative guest speakers, interactive discussions, hands-on activities and </a:t>
            </a:r>
            <a:r>
              <a:rPr lang="en-US" sz="2900" b="1" kern="100" dirty="0">
                <a:solidFill>
                  <a:srgbClr val="D88527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IMPACTFUL</a:t>
            </a:r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project planning excitement. </a:t>
            </a:r>
          </a:p>
          <a:p>
            <a:pPr marL="0" marR="0" algn="ctr"/>
            <a:r>
              <a:rPr lang="en-US" sz="105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Use </a:t>
            </a:r>
            <a:r>
              <a:rPr lang="en-US" sz="2900" b="1" kern="100" dirty="0">
                <a:solidFill>
                  <a:srgbClr val="D88527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TECHNOLOGY</a:t>
            </a:r>
            <a:r>
              <a:rPr lang="en-US" sz="29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to keep members </a:t>
            </a:r>
            <a:r>
              <a:rPr lang="en-US" sz="2900" kern="100" dirty="0">
                <a:solidFill>
                  <a:srgbClr val="D88527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engaged, active and involved. </a:t>
            </a:r>
            <a:r>
              <a:rPr lang="en-US" sz="1600" kern="100" dirty="0">
                <a:solidFill>
                  <a:srgbClr val="D8852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en-US" sz="2400" b="1" dirty="0">
              <a:solidFill>
                <a:srgbClr val="C01B8B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0475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D7D9B-9438-5BDE-BD50-E277DDAD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43916-B658-4CCD-A004-809F0FB4BA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Vision…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23471-0285-B067-9E25-A24AAE078220}"/>
              </a:ext>
            </a:extLst>
          </p:cNvPr>
          <p:cNvSpPr txBox="1"/>
          <p:nvPr/>
        </p:nvSpPr>
        <p:spPr>
          <a:xfrm>
            <a:off x="1767840" y="1442720"/>
            <a:ext cx="865632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Vision Statement</a:t>
            </a:r>
          </a:p>
          <a:p>
            <a:pPr algn="ctr">
              <a:lnSpc>
                <a:spcPct val="90000"/>
              </a:lnSpc>
            </a:pPr>
            <a:r>
              <a:rPr lang="en-US" sz="2800" i="1" dirty="0"/>
              <a:t>Rotary International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0C864-3C3D-01D8-9AA9-79D6330C3F6F}"/>
              </a:ext>
            </a:extLst>
          </p:cNvPr>
          <p:cNvSpPr txBox="1"/>
          <p:nvPr/>
        </p:nvSpPr>
        <p:spPr>
          <a:xfrm>
            <a:off x="1709928" y="3163824"/>
            <a:ext cx="8971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04489"/>
              </a:buClr>
            </a:pPr>
            <a:r>
              <a:rPr lang="en-US" sz="3200" dirty="0">
                <a:solidFill>
                  <a:srgbClr val="040C28"/>
                </a:solidFill>
                <a:latin typeface="Google Sans"/>
              </a:rPr>
              <a:t>“TOGETHER, we see a world where people unite </a:t>
            </a:r>
            <a:br>
              <a:rPr lang="en-US" sz="3200" dirty="0">
                <a:solidFill>
                  <a:srgbClr val="040C28"/>
                </a:solidFill>
                <a:latin typeface="Google Sans"/>
              </a:rPr>
            </a:br>
            <a:r>
              <a:rPr lang="en-US" sz="3200" dirty="0">
                <a:solidFill>
                  <a:srgbClr val="040C28"/>
                </a:solidFill>
                <a:latin typeface="Google Sans"/>
              </a:rPr>
              <a:t>and take ACTION to create lasting change </a:t>
            </a:r>
            <a:br>
              <a:rPr lang="en-US" sz="3200" dirty="0">
                <a:solidFill>
                  <a:srgbClr val="040C28"/>
                </a:solidFill>
                <a:latin typeface="Google Sans"/>
              </a:rPr>
            </a:br>
            <a:r>
              <a:rPr lang="en-US" sz="3200" dirty="0">
                <a:solidFill>
                  <a:srgbClr val="040C28"/>
                </a:solidFill>
                <a:latin typeface="Google Sans"/>
              </a:rPr>
              <a:t>across our globe, in our communities</a:t>
            </a:r>
            <a:br>
              <a:rPr lang="en-US" sz="3200" dirty="0">
                <a:solidFill>
                  <a:srgbClr val="040C28"/>
                </a:solidFill>
                <a:latin typeface="Google Sans"/>
              </a:rPr>
            </a:br>
            <a:r>
              <a:rPr lang="en-US" sz="3200" dirty="0">
                <a:solidFill>
                  <a:srgbClr val="040C28"/>
                </a:solidFill>
                <a:latin typeface="Google Sans"/>
              </a:rPr>
              <a:t> and in ourselves"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CD43B-9597-27EC-8648-8CD472396A6E}"/>
              </a:ext>
            </a:extLst>
          </p:cNvPr>
          <p:cNvSpPr txBox="1"/>
          <p:nvPr/>
        </p:nvSpPr>
        <p:spPr>
          <a:xfrm>
            <a:off x="955040" y="2350329"/>
            <a:ext cx="430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1" dirty="0">
                <a:solidFill>
                  <a:srgbClr val="204489"/>
                </a:solidFill>
                <a:effectLst/>
                <a:latin typeface="Google Sans"/>
              </a:rPr>
              <a:t>Our </a:t>
            </a:r>
            <a:r>
              <a:rPr lang="en-US" sz="3200" b="0" i="1" u="sng" dirty="0">
                <a:solidFill>
                  <a:srgbClr val="204489"/>
                </a:solidFill>
                <a:effectLst/>
                <a:latin typeface="Google Sans"/>
              </a:rPr>
              <a:t>Vision</a:t>
            </a:r>
            <a:r>
              <a:rPr lang="en-US" sz="3200" b="0" i="1" dirty="0">
                <a:solidFill>
                  <a:srgbClr val="204489"/>
                </a:solidFill>
                <a:effectLst/>
                <a:latin typeface="Google Sans"/>
              </a:rPr>
              <a:t> </a:t>
            </a:r>
            <a:r>
              <a:rPr lang="en-US" sz="3200" i="1" dirty="0">
                <a:solidFill>
                  <a:srgbClr val="204489"/>
                </a:solidFill>
                <a:latin typeface="Google Sans"/>
              </a:rPr>
              <a:t>is…</a:t>
            </a:r>
            <a:endParaRPr lang="en-US" sz="3200" i="1" dirty="0">
              <a:solidFill>
                <a:srgbClr val="2044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8052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2FDCA-86F6-E930-0BA4-76D5329E9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2AE9D6-1035-04E3-D957-0404A21B1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56" y="3003887"/>
            <a:ext cx="1613620" cy="2123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9E7D91-B9F9-E008-5195-28EADFF2CB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0538A-AA5B-3206-8B05-4A0BEA3D049D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96A8D-3767-4BDD-2102-F4DB4E04FE5A}"/>
              </a:ext>
            </a:extLst>
          </p:cNvPr>
          <p:cNvSpPr txBox="1"/>
          <p:nvPr/>
        </p:nvSpPr>
        <p:spPr>
          <a:xfrm>
            <a:off x="3702940" y="3003887"/>
            <a:ext cx="848906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D3115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Create EXTRAORDINARY Members</a:t>
            </a:r>
          </a:p>
          <a:p>
            <a:pPr marL="0" marR="0" algn="ctr"/>
            <a:r>
              <a:rPr lang="en-US" sz="2400" b="1" kern="100" dirty="0">
                <a:solidFill>
                  <a:srgbClr val="92D05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Attract</a:t>
            </a: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and retain normal people and develop them into EXTRAORDINARY Rotary members.</a:t>
            </a:r>
          </a:p>
          <a:p>
            <a:pPr marL="0" marR="0" algn="ctr"/>
            <a:r>
              <a:rPr lang="en-US" sz="1100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ctr"/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Encourage them to bring their unique skills and interests for the benefit of other people in your Community.</a:t>
            </a:r>
          </a:p>
          <a:p>
            <a:pPr marL="0" marR="0" algn="ctr"/>
            <a:endParaRPr lang="en-US" sz="24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/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Offer them friendship, knowledge and explain the meaning behind our 4 Way Test.  Share Rotary’s unique opportunities for personal growth within themselves and for their families.</a:t>
            </a:r>
            <a:endParaRPr lang="en-US" b="1" dirty="0">
              <a:solidFill>
                <a:srgbClr val="C01B8B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400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25B38-1DE8-3471-1921-B5B049D4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B0CE00-DB65-8222-3EAF-95800D31B82A}"/>
              </a:ext>
            </a:extLst>
          </p:cNvPr>
          <p:cNvSpPr/>
          <p:nvPr/>
        </p:nvSpPr>
        <p:spPr>
          <a:xfrm>
            <a:off x="3494426" y="5924953"/>
            <a:ext cx="5003398" cy="314728"/>
          </a:xfrm>
          <a:prstGeom prst="rect">
            <a:avLst/>
          </a:prstGeom>
          <a:solidFill>
            <a:srgbClr val="E9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33DC3-4084-5271-FBD3-C27A66C408F6}"/>
              </a:ext>
            </a:extLst>
          </p:cNvPr>
          <p:cNvSpPr/>
          <p:nvPr/>
        </p:nvSpPr>
        <p:spPr>
          <a:xfrm>
            <a:off x="3532632" y="4450080"/>
            <a:ext cx="2743200" cy="343408"/>
          </a:xfrm>
          <a:prstGeom prst="rect">
            <a:avLst/>
          </a:prstGeom>
          <a:solidFill>
            <a:srgbClr val="E9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67A8F7-C659-F0AE-8B38-F2DB62DD9051}"/>
              </a:ext>
            </a:extLst>
          </p:cNvPr>
          <p:cNvSpPr/>
          <p:nvPr/>
        </p:nvSpPr>
        <p:spPr>
          <a:xfrm>
            <a:off x="5046472" y="3911600"/>
            <a:ext cx="2514600" cy="343408"/>
          </a:xfrm>
          <a:prstGeom prst="rect">
            <a:avLst/>
          </a:prstGeom>
          <a:solidFill>
            <a:srgbClr val="E9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8E647-3173-5DB7-40D5-DC8459F6F1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Dave’s TOP 10 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ED8CD-B0B2-D84D-CD5F-F3DD755AE93B}"/>
              </a:ext>
            </a:extLst>
          </p:cNvPr>
          <p:cNvSpPr txBox="1"/>
          <p:nvPr/>
        </p:nvSpPr>
        <p:spPr>
          <a:xfrm>
            <a:off x="459375" y="1179996"/>
            <a:ext cx="781356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3148013" algn="l"/>
              </a:tabLst>
            </a:pP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TOP 10 Ways a Club President Can Create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an </a:t>
            </a:r>
            <a:r>
              <a:rPr lang="en-US" sz="3200" b="1" dirty="0">
                <a:solidFill>
                  <a:srgbClr val="0070C0"/>
                </a:solidFill>
                <a:latin typeface="Aptos SemiBold" panose="020F0502020204030204" pitchFamily="34" charset="0"/>
              </a:rPr>
              <a:t>EXTRAORDINARY</a:t>
            </a: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 Rotary Club </a:t>
            </a:r>
            <a:b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ptos SemiBold" panose="020F0502020204030204" pitchFamily="34" charset="0"/>
              </a:rPr>
              <a:t>for Their Community !!!</a:t>
            </a:r>
            <a:endParaRPr lang="en-US" sz="2000" dirty="0">
              <a:solidFill>
                <a:srgbClr val="0070C0"/>
              </a:solidFill>
              <a:latin typeface="Aptos SemiBold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5F68A-6ED3-3BA8-3360-1DAAA00AD03B}"/>
              </a:ext>
            </a:extLst>
          </p:cNvPr>
          <p:cNvSpPr txBox="1"/>
          <p:nvPr/>
        </p:nvSpPr>
        <p:spPr>
          <a:xfrm>
            <a:off x="2791968" y="3003887"/>
            <a:ext cx="961948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D3115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Create EXTRAORDINARY Members</a:t>
            </a:r>
          </a:p>
          <a:p>
            <a:pPr marL="0" marR="0" algn="ctr"/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Attract and retain normal people and develop them into </a:t>
            </a:r>
            <a:r>
              <a:rPr lang="en-US" sz="24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EXTRAORDINARY</a:t>
            </a: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Rotary members.</a:t>
            </a:r>
          </a:p>
          <a:p>
            <a:pPr marL="0" marR="0" algn="ctr"/>
            <a:r>
              <a:rPr lang="en-US" sz="1100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ctr"/>
            <a:r>
              <a:rPr lang="en-US" sz="24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ENCOURAGE THEM </a:t>
            </a: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to bring their unique skills and interests </a:t>
            </a:r>
            <a:b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for the benefit of other people in your Community.</a:t>
            </a:r>
          </a:p>
          <a:p>
            <a:pPr marL="0" marR="0" algn="ctr"/>
            <a:endParaRPr lang="en-US" sz="24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/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Offer them friendship, knowledge and explain to them the </a:t>
            </a:r>
            <a:b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MEANING BEHIND OUR 4 WAY TEST</a:t>
            </a: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  Share Rotary’s unique opportunities for personal growth within themselves and their families.</a:t>
            </a:r>
            <a:endParaRPr lang="en-US" b="1" dirty="0">
              <a:solidFill>
                <a:srgbClr val="C01B8B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22DEF-5218-9ADF-EC49-9756B254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53" y="3293779"/>
            <a:ext cx="1644769" cy="23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114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8473-A2B5-33E9-95F0-6B924478E1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</a:p>
        </p:txBody>
      </p:sp>
      <p:pic>
        <p:nvPicPr>
          <p:cNvPr id="4" name="Picture 3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F894EB3A-2117-425B-7498-54464849C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1708130"/>
            <a:ext cx="6955240" cy="3638125"/>
          </a:xfrm>
          <a:prstGeom prst="rect">
            <a:avLst/>
          </a:prstGeom>
        </p:spPr>
      </p:pic>
      <p:pic>
        <p:nvPicPr>
          <p:cNvPr id="8" name="Picture 7" descr="A group of soldiers in uniform&#10;&#10;AI-generated content may be incorrect.">
            <a:extLst>
              <a:ext uri="{FF2B5EF4-FFF2-40B4-BE49-F238E27FC236}">
                <a16:creationId xmlns:a16="http://schemas.microsoft.com/office/drawing/2014/main" id="{330A09A1-B7A0-9BBE-700E-0A0B4C209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3" y="1941325"/>
            <a:ext cx="4410074" cy="31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6824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67C67-7DDA-7D70-9D92-EAC6DA2A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1E3E-8F42-710E-1CA3-510205C92C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CB61EF0E-4638-9F56-BB11-E59FDE643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C387E-66D0-1216-F08B-47CD42358A41}"/>
              </a:ext>
            </a:extLst>
          </p:cNvPr>
          <p:cNvSpPr txBox="1"/>
          <p:nvPr/>
        </p:nvSpPr>
        <p:spPr>
          <a:xfrm>
            <a:off x="4076425" y="2580844"/>
            <a:ext cx="70920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There are only two types of Club Presidents: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Effective and Ineffective !!!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EFFECTIVE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Presidents lead successful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Rotary Clubs that accomplish what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they say they’re going to do.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Ineffective </a:t>
            </a:r>
            <a:r>
              <a:rPr lang="en-US" sz="2800" i="1" dirty="0">
                <a:latin typeface="Calibri" panose="020F0502020204030204" pitchFamily="34" charset="0"/>
                <a:ea typeface="Times New Roman" panose="02020603050405020304" pitchFamily="18" charset="0"/>
              </a:rPr>
              <a:t>Presidents 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Don’t !</a:t>
            </a:r>
          </a:p>
          <a:p>
            <a:pPr algn="ctr"/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77EEDC-04C2-7A67-8B25-61C847004706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EFFECTIVE AND INEFFECTIVE LEADERS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524B42-061E-06F9-5B7E-80EB8D990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06" y="3165619"/>
            <a:ext cx="3596952" cy="25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8059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7024E-02CC-35A0-FDEB-981404D4D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A7DF7-467C-4CFF-CE62-EA77A16530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pic>
        <p:nvPicPr>
          <p:cNvPr id="3" name="Picture 2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0279DE6A-47DD-A256-0FC6-123080584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4354F-AB15-E161-236B-E18F3B9B7ED3}"/>
              </a:ext>
            </a:extLst>
          </p:cNvPr>
          <p:cNvSpPr txBox="1"/>
          <p:nvPr/>
        </p:nvSpPr>
        <p:spPr>
          <a:xfrm>
            <a:off x="4076425" y="2580844"/>
            <a:ext cx="70920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Club Presidents must keep in mind that YOU are entirely responsible.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are responsible for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FAILURE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Your Club Member are responsible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their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SUCCESSES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!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73D1D-AF74-E39D-CD69-2BB8945F90D8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ARE TOTALLY RESPONSIBLE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35CBAC-FFA4-3FF8-C420-9946281A1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1" y="3129154"/>
            <a:ext cx="3587816" cy="31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0330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C6BE5-935E-C618-2882-9896588EC2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0A645-D733-7E10-949D-5CEB98D86A43}"/>
              </a:ext>
            </a:extLst>
          </p:cNvPr>
          <p:cNvSpPr txBox="1"/>
          <p:nvPr/>
        </p:nvSpPr>
        <p:spPr>
          <a:xfrm>
            <a:off x="4076425" y="2580844"/>
            <a:ext cx="70920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Club Presidents must keep in mind that YOU are entirely responsible.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are responsible for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FAILURE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Your Club Member are responsible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their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SUCCESSES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!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467B8-9519-ACD0-6A5C-B262821C096F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ARE TOTALLY RESPONSIBLE</a:t>
            </a: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79FE2A2B-C289-B799-F103-826896F72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48621-32C2-51E1-80E4-49338DCC2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76" y="3165619"/>
            <a:ext cx="3630349" cy="30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4838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DA05-A50C-411B-CC7C-3379075C24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E48D7-FCF7-4EC6-E9F3-AC8DDDF6F9FC}"/>
              </a:ext>
            </a:extLst>
          </p:cNvPr>
          <p:cNvSpPr txBox="1"/>
          <p:nvPr/>
        </p:nvSpPr>
        <p:spPr>
          <a:xfrm>
            <a:off x="4076425" y="2580844"/>
            <a:ext cx="7092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 a Club President…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are 100% responsible,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 matter what happens.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must ALWAYS OWN IT !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F07F8-8BFC-A75F-75B0-E3F89661DE9E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OWN IT !!!</a:t>
            </a: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017722BE-4662-3ED0-2165-4C6677268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571AD-49DE-D7F3-A43C-91A41E9B8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77" y="2964120"/>
            <a:ext cx="366553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1556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748B5-9261-ACA8-6C62-ADBEE0B7D0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8E38C-1A8D-9EAB-3684-1D7210F2B96F}"/>
              </a:ext>
            </a:extLst>
          </p:cNvPr>
          <p:cNvSpPr txBox="1"/>
          <p:nvPr/>
        </p:nvSpPr>
        <p:spPr>
          <a:xfrm>
            <a:off x="4076425" y="2580844"/>
            <a:ext cx="7092072" cy="398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BAD Clubs are created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 BAD Club Presidents.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GOOD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Clubs are created by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GOOD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Club Presidents. </a:t>
            </a:r>
          </a:p>
          <a:p>
            <a:pPr marL="0" marR="0" algn="ctr"/>
            <a:r>
              <a:rPr lang="en-US" sz="900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EXTRAORDINARY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Clubs are created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 </a:t>
            </a:r>
            <a:r>
              <a:rPr lang="en-US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GREAT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Club Presidents !!!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8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Decide TODAY which 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</a:t>
            </a: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 going to be !!!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2F4DF-28FE-0CE9-263C-73B3632E8330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BAD LEADERS CREATE BAD ROTARY CLUBS</a:t>
            </a: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B8831EF7-8868-EE76-21B4-3C220C883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600FC-6A13-E720-648A-BA3AF47D5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06" y="3129154"/>
            <a:ext cx="3825672" cy="31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7363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E9FE-7F71-EBD5-BD20-2C9B359130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FB5B5-1130-D2E5-104D-97096A694E9C}"/>
              </a:ext>
            </a:extLst>
          </p:cNvPr>
          <p:cNvSpPr txBox="1"/>
          <p:nvPr/>
        </p:nvSpPr>
        <p:spPr>
          <a:xfrm>
            <a:off x="4076425" y="2580844"/>
            <a:ext cx="70920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Club Presidents believe in they are doing for their Club and for the people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their Community.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 you don’t believe in it,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everyone will know it. 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 AUTHENTIC !!!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3483F-59F7-11B1-0EF0-2C04E21A2FCC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BELIEVE IN WHAT YOU ARE DOING</a:t>
            </a: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7C3D2498-E891-0124-B179-DB845E760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0B87D-6542-B592-75D6-E5EEB4FB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44" y="3230773"/>
            <a:ext cx="3169542" cy="28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78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D5E9-B4D6-17C6-9689-FED2586232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F1DC0-9816-9BAA-BB12-83DEEDE6FC41}"/>
              </a:ext>
            </a:extLst>
          </p:cNvPr>
          <p:cNvSpPr txBox="1"/>
          <p:nvPr/>
        </p:nvSpPr>
        <p:spPr>
          <a:xfrm>
            <a:off x="4076425" y="2580844"/>
            <a:ext cx="709207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Ego only gets in the way.</a:t>
            </a:r>
          </a:p>
          <a:p>
            <a:pPr marL="0" marR="0" algn="ctr"/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Keep things simple.</a:t>
            </a:r>
          </a:p>
          <a:p>
            <a:pPr marL="0" marR="0"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 drama.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FEF8FE-C2F4-3F1E-B28F-330F505366E2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PARK THAT EGO </a:t>
            </a: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2B4C4E94-50E4-7A54-3840-06CD2AEDF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AF3A16-E5EE-7B96-CD54-155BA020F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00" y="3005684"/>
            <a:ext cx="3292125" cy="30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0332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8E6F3-C0CC-044F-F42A-12A898D93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4500-E3BA-7FF6-4DFB-937AB370D5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Mission…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3C8415-4C44-F822-0711-F6B60A9F0CFE}"/>
              </a:ext>
            </a:extLst>
          </p:cNvPr>
          <p:cNvSpPr txBox="1"/>
          <p:nvPr/>
        </p:nvSpPr>
        <p:spPr>
          <a:xfrm>
            <a:off x="1711960" y="3159279"/>
            <a:ext cx="87680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04489"/>
              </a:buClr>
            </a:pPr>
            <a:r>
              <a:rPr lang="en-US" sz="3200" dirty="0">
                <a:solidFill>
                  <a:srgbClr val="040C28"/>
                </a:solidFill>
                <a:latin typeface="Google Sans"/>
              </a:rPr>
              <a:t>“to provide 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SERVICE to others, promote INTEGRITY</a:t>
            </a:r>
            <a:b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and advance world understanding, goodwill, and peace through our fellowship of business, professional, and community leaders</a:t>
            </a:r>
            <a:r>
              <a:rPr lang="en-US" sz="3200" b="0" i="0" dirty="0">
                <a:solidFill>
                  <a:srgbClr val="1F1F1F"/>
                </a:solidFill>
                <a:effectLst/>
                <a:latin typeface="Google Sans"/>
              </a:rPr>
              <a:t>.”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0476D-4370-9BD3-B83D-0B2EEBB65E20}"/>
              </a:ext>
            </a:extLst>
          </p:cNvPr>
          <p:cNvSpPr txBox="1"/>
          <p:nvPr/>
        </p:nvSpPr>
        <p:spPr>
          <a:xfrm>
            <a:off x="1767840" y="1442720"/>
            <a:ext cx="865632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Mission Statement</a:t>
            </a:r>
          </a:p>
          <a:p>
            <a:pPr algn="ctr">
              <a:lnSpc>
                <a:spcPct val="90000"/>
              </a:lnSpc>
            </a:pPr>
            <a:r>
              <a:rPr lang="en-US" sz="2800" i="1" dirty="0"/>
              <a:t>Rotary International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02DB7-3FB9-C7A5-1813-507F0FBEE075}"/>
              </a:ext>
            </a:extLst>
          </p:cNvPr>
          <p:cNvSpPr txBox="1"/>
          <p:nvPr/>
        </p:nvSpPr>
        <p:spPr>
          <a:xfrm>
            <a:off x="955040" y="2350329"/>
            <a:ext cx="430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1" dirty="0">
                <a:solidFill>
                  <a:srgbClr val="204489"/>
                </a:solidFill>
                <a:effectLst/>
                <a:latin typeface="Google Sans"/>
              </a:rPr>
              <a:t>Our </a:t>
            </a:r>
            <a:r>
              <a:rPr lang="en-US" sz="3200" b="0" i="1" u="sng" dirty="0">
                <a:solidFill>
                  <a:srgbClr val="204489"/>
                </a:solidFill>
                <a:effectLst/>
                <a:latin typeface="Google Sans"/>
              </a:rPr>
              <a:t>Mission</a:t>
            </a:r>
            <a:r>
              <a:rPr lang="en-US" sz="3200" b="0" i="1" dirty="0">
                <a:solidFill>
                  <a:srgbClr val="204489"/>
                </a:solidFill>
                <a:effectLst/>
                <a:latin typeface="Google Sans"/>
              </a:rPr>
              <a:t> </a:t>
            </a:r>
            <a:r>
              <a:rPr lang="en-US" sz="3200" i="1" dirty="0">
                <a:solidFill>
                  <a:srgbClr val="204489"/>
                </a:solidFill>
                <a:latin typeface="Google Sans"/>
              </a:rPr>
              <a:t>is…</a:t>
            </a:r>
            <a:endParaRPr lang="en-US" sz="3200" i="1" dirty="0">
              <a:solidFill>
                <a:srgbClr val="2044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3998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E94F6-DD16-1E1F-3700-BC7BC7AFD1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0FCB6-0AAE-94E1-1A25-B35DF0E84EA7}"/>
              </a:ext>
            </a:extLst>
          </p:cNvPr>
          <p:cNvSpPr txBox="1"/>
          <p:nvPr/>
        </p:nvSpPr>
        <p:spPr>
          <a:xfrm>
            <a:off x="4045252" y="2611005"/>
            <a:ext cx="7092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Listen to others and in turn </a:t>
            </a:r>
            <a:b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share your helpful coaching </a:t>
            </a:r>
            <a:b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with others as well.</a:t>
            </a:r>
            <a:endParaRPr lang="en-US" sz="4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F6AD6-A9EA-4414-010B-ABAF578234D6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 COACHABLE</a:t>
            </a: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5F30DBE6-CDBB-355E-FFB7-051CE7099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BE680-165C-1B9A-F7B4-2FA77EB29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10" y="3063300"/>
            <a:ext cx="3279596" cy="29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119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399E-7FC6-DFFD-A0DA-F007FC306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D8BA-E7B9-D3EB-468A-37B8D46D19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3646A-0BC4-6E16-602C-75EB3BA6A849}"/>
              </a:ext>
            </a:extLst>
          </p:cNvPr>
          <p:cNvSpPr txBox="1"/>
          <p:nvPr/>
        </p:nvSpPr>
        <p:spPr>
          <a:xfrm>
            <a:off x="4045252" y="2611005"/>
            <a:ext cx="709207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 Accountable for 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YOUR own behavior. 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Spread responsibility to junior leaders that </a:t>
            </a:r>
            <a:r>
              <a:rPr lang="en-US" sz="3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select.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Hold them and YOURSELF accountable to your Club’s Mission.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DF17-8752-1A16-8B22-B866CAF84EF1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ACCOUNTABILITY</a:t>
            </a: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C34D60F0-E538-E93C-6900-59A0A50A5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328B-D7BB-2EFC-4FA6-4922000A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" y="2930237"/>
            <a:ext cx="4366638" cy="31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8544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0E163-92EA-812D-A4A5-625F2181F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228C-5C4E-5922-5D69-E31DA04756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Boot Camp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4E406E-F6EB-E53E-DF54-CF743D550C21}"/>
              </a:ext>
            </a:extLst>
          </p:cNvPr>
          <p:cNvSpPr txBox="1"/>
          <p:nvPr/>
        </p:nvSpPr>
        <p:spPr>
          <a:xfrm>
            <a:off x="4045252" y="2611005"/>
            <a:ext cx="70920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Prioritize what needs to be done. </a:t>
            </a:r>
            <a:b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Then get in ACTION and </a:t>
            </a:r>
            <a:b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 IT…no excuses. </a:t>
            </a:r>
          </a:p>
          <a:p>
            <a:pPr marL="0" marR="0" algn="ctr"/>
            <a:endParaRPr lang="en-US" sz="4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E9592-AF7D-9AF7-B342-A8D2B86434ED}"/>
              </a:ext>
            </a:extLst>
          </p:cNvPr>
          <p:cNvSpPr txBox="1"/>
          <p:nvPr/>
        </p:nvSpPr>
        <p:spPr>
          <a:xfrm>
            <a:off x="3958937" y="2026230"/>
            <a:ext cx="725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200" b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PRIORITIZE AND DO IT</a:t>
            </a: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409197AB-09AF-3BDD-3CAD-F09BEC546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518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C8F15-184E-B0A7-D970-BACDDA95E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4FE50F-801C-08BD-9246-421692CD308F}"/>
              </a:ext>
            </a:extLst>
          </p:cNvPr>
          <p:cNvSpPr txBox="1"/>
          <p:nvPr/>
        </p:nvSpPr>
        <p:spPr>
          <a:xfrm>
            <a:off x="4045252" y="2611005"/>
            <a:ext cx="709207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3200" dirty="0">
                <a:latin typeface="Calibri" panose="020F0502020204030204" pitchFamily="34" charset="0"/>
              </a:rPr>
              <a:t>Quote from Michelle Obama…</a:t>
            </a:r>
          </a:p>
          <a:p>
            <a:pPr marL="0" marR="0"/>
            <a:r>
              <a:rPr lang="en-US" sz="1100" i="1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marL="0" marR="0" algn="ctr"/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“ You simply cannot fake your way through the job of being President. </a:t>
            </a:r>
            <a:b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b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It doesn't CHANGE who you are, but it sure does </a:t>
            </a:r>
            <a:r>
              <a:rPr lang="en-US" sz="3200" i="1" u="sng" dirty="0">
                <a:solidFill>
                  <a:srgbClr val="0070C0"/>
                </a:solidFill>
                <a:latin typeface="Calibri" panose="020F0502020204030204" pitchFamily="34" charset="0"/>
              </a:rPr>
              <a:t>REVEAL</a:t>
            </a: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 who you are.”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7A805A-DE77-56F1-FD4C-5C40F6E1ECCD}"/>
              </a:ext>
            </a:extLst>
          </p:cNvPr>
          <p:cNvSpPr txBox="1"/>
          <p:nvPr/>
        </p:nvSpPr>
        <p:spPr>
          <a:xfrm>
            <a:off x="3958937" y="1887330"/>
            <a:ext cx="7252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4000" b="1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You Will Be Revealed</a:t>
            </a:r>
            <a:endParaRPr lang="en-US" sz="40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logo with blue text and yellow wheels&#10;&#10;AI-generated content may be incorrect.">
            <a:extLst>
              <a:ext uri="{FF2B5EF4-FFF2-40B4-BE49-F238E27FC236}">
                <a16:creationId xmlns:a16="http://schemas.microsoft.com/office/drawing/2014/main" id="{9A5FE0E2-EDB2-8B0F-681F-9331726B3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" y="940687"/>
            <a:ext cx="3868328" cy="2023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2C998-80E2-CFA7-6FF1-236AB61FD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96" y="2964120"/>
            <a:ext cx="2987299" cy="3002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8A346-0EBE-0B18-D2FE-C51B36AFD340}"/>
              </a:ext>
            </a:extLst>
          </p:cNvPr>
          <p:cNvSpPr txBox="1">
            <a:spLocks/>
          </p:cNvSpPr>
          <p:nvPr/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Michelle Obama – SHE’S GREAT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4271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E333-13B2-695C-7423-935D27B955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736" y="136525"/>
            <a:ext cx="10515600" cy="639128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Reflection…..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8DA4E-B27F-38B7-3270-EB8B029E2CB8}"/>
              </a:ext>
            </a:extLst>
          </p:cNvPr>
          <p:cNvSpPr txBox="1"/>
          <p:nvPr/>
        </p:nvSpPr>
        <p:spPr>
          <a:xfrm>
            <a:off x="1447800" y="3393918"/>
            <a:ext cx="9296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A5DE"/>
                </a:solidFill>
              </a:rPr>
              <a:t>“The act of stepping outside of an experience to </a:t>
            </a:r>
            <a:br>
              <a:rPr lang="en-US" sz="3200" dirty="0">
                <a:solidFill>
                  <a:srgbClr val="60A5DE"/>
                </a:solidFill>
              </a:rPr>
            </a:br>
            <a:r>
              <a:rPr lang="en-US" sz="3200" dirty="0">
                <a:solidFill>
                  <a:srgbClr val="60A5DE"/>
                </a:solidFill>
              </a:rPr>
              <a:t>           review and appreciate what is present.”</a:t>
            </a:r>
            <a:br>
              <a:rPr lang="en-US" sz="3200" dirty="0">
                <a:solidFill>
                  <a:srgbClr val="60A5DE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400" dirty="0">
                <a:solidFill>
                  <a:srgbClr val="60A5DE"/>
                </a:solidFill>
              </a:rPr>
              <a:t>.</a:t>
            </a:r>
          </a:p>
          <a:p>
            <a:pPr algn="ctr"/>
            <a:r>
              <a:rPr lang="en-US" sz="3200" i="1" dirty="0">
                <a:solidFill>
                  <a:srgbClr val="60A5DE"/>
                </a:solidFill>
              </a:rPr>
              <a:t>Intensify and lengthen the positive emotions </a:t>
            </a:r>
            <a:br>
              <a:rPr lang="en-US" sz="3200" i="1" dirty="0">
                <a:solidFill>
                  <a:srgbClr val="60A5DE"/>
                </a:solidFill>
              </a:rPr>
            </a:br>
            <a:r>
              <a:rPr lang="en-US" sz="3200" i="1" dirty="0">
                <a:solidFill>
                  <a:srgbClr val="60A5DE"/>
                </a:solidFill>
              </a:rPr>
              <a:t>         that come from appreciating things we Love and Adore.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E5AF60-0063-009D-210F-D7BB470550A2}"/>
              </a:ext>
            </a:extLst>
          </p:cNvPr>
          <p:cNvGrpSpPr/>
          <p:nvPr/>
        </p:nvGrpSpPr>
        <p:grpSpPr>
          <a:xfrm>
            <a:off x="1289304" y="1789176"/>
            <a:ext cx="9613392" cy="1639824"/>
            <a:chOff x="1499616" y="1789176"/>
            <a:chExt cx="9613392" cy="16398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D2ADDF-55B1-D336-2DC2-0F144184C439}"/>
                </a:ext>
              </a:extLst>
            </p:cNvPr>
            <p:cNvSpPr txBox="1"/>
            <p:nvPr/>
          </p:nvSpPr>
          <p:spPr>
            <a:xfrm>
              <a:off x="1499616" y="1824258"/>
              <a:ext cx="80832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“Savor” Rotary</a:t>
              </a:r>
            </a:p>
          </p:txBody>
        </p:sp>
        <p:pic>
          <p:nvPicPr>
            <p:cNvPr id="8" name="Picture 7" descr="A yellow and black logo&#10;&#10;AI-generated content may be incorrect.">
              <a:extLst>
                <a:ext uri="{FF2B5EF4-FFF2-40B4-BE49-F238E27FC236}">
                  <a16:creationId xmlns:a16="http://schemas.microsoft.com/office/drawing/2014/main" id="{95872F82-831B-681A-ADE8-68A2FE2C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84" y="1789176"/>
              <a:ext cx="1639824" cy="1639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1524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50D41-D33B-4ED3-A622-CA861279B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A4109-2460-1101-7255-F0E144F922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Mission…Integrity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01D70-184A-7FCA-7FD9-E49128C02D18}"/>
              </a:ext>
            </a:extLst>
          </p:cNvPr>
          <p:cNvSpPr txBox="1"/>
          <p:nvPr/>
        </p:nvSpPr>
        <p:spPr>
          <a:xfrm>
            <a:off x="1711960" y="3159279"/>
            <a:ext cx="87680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04489"/>
              </a:buClr>
            </a:pPr>
            <a:r>
              <a:rPr lang="en-US" sz="3200" dirty="0">
                <a:solidFill>
                  <a:srgbClr val="040C28"/>
                </a:solidFill>
                <a:latin typeface="Google Sans"/>
              </a:rPr>
              <a:t>“to provide </a:t>
            </a: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SERVICE to others, promote INTEGRITY</a:t>
            </a:r>
            <a:b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en-US" sz="3200" b="0" i="0" dirty="0">
                <a:solidFill>
                  <a:srgbClr val="040C28"/>
                </a:solidFill>
                <a:effectLst/>
                <a:latin typeface="Google Sans"/>
              </a:rPr>
              <a:t>and advance world understanding, goodwill, and peace through our fellowship of business, professional, and community leaders</a:t>
            </a:r>
            <a:r>
              <a:rPr lang="en-US" sz="3200" b="0" i="0" dirty="0">
                <a:solidFill>
                  <a:srgbClr val="1F1F1F"/>
                </a:solidFill>
                <a:effectLst/>
                <a:latin typeface="Google Sans"/>
              </a:rPr>
              <a:t>.”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7CC27-B862-5FEB-BF42-A1DB28E53403}"/>
              </a:ext>
            </a:extLst>
          </p:cNvPr>
          <p:cNvSpPr txBox="1"/>
          <p:nvPr/>
        </p:nvSpPr>
        <p:spPr>
          <a:xfrm>
            <a:off x="1767840" y="1442720"/>
            <a:ext cx="865632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Mission Statement</a:t>
            </a:r>
          </a:p>
          <a:p>
            <a:pPr algn="ctr">
              <a:lnSpc>
                <a:spcPct val="90000"/>
              </a:lnSpc>
            </a:pPr>
            <a:r>
              <a:rPr lang="en-US" sz="2800" i="1" dirty="0"/>
              <a:t>Rotary International </a:t>
            </a:r>
          </a:p>
        </p:txBody>
      </p:sp>
      <p:pic>
        <p:nvPicPr>
          <p:cNvPr id="8" name="Picture 7" descr="A red lines on a black background&#10;&#10;AI-generated content may be incorrect.">
            <a:extLst>
              <a:ext uri="{FF2B5EF4-FFF2-40B4-BE49-F238E27FC236}">
                <a16:creationId xmlns:a16="http://schemas.microsoft.com/office/drawing/2014/main" id="{E88BECFB-AD38-FBEA-3B5F-11A0716DB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20" y="2731100"/>
            <a:ext cx="2936240" cy="114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6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25D13-E817-299A-E221-6590A0617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A12B4-6F95-2048-DB5C-ADDE8AF636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Integrity</a:t>
            </a:r>
            <a:r>
              <a:rPr lang="en-US" i="1" dirty="0"/>
              <a:t>…</a:t>
            </a:r>
          </a:p>
        </p:txBody>
      </p:sp>
      <p:pic>
        <p:nvPicPr>
          <p:cNvPr id="10" name="Picture 9" descr="A close-up of words&#10;&#10;AI-generated content may be incorrect.">
            <a:extLst>
              <a:ext uri="{FF2B5EF4-FFF2-40B4-BE49-F238E27FC236}">
                <a16:creationId xmlns:a16="http://schemas.microsoft.com/office/drawing/2014/main" id="{DBB72E19-93E6-C5D9-3DCB-C3902AFE6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6" y="1387171"/>
            <a:ext cx="10476190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0923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E7983-A939-4597-EEA6-D0C14A50B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words&#10;&#10;AI-generated content may be incorrect.">
            <a:extLst>
              <a:ext uri="{FF2B5EF4-FFF2-40B4-BE49-F238E27FC236}">
                <a16:creationId xmlns:a16="http://schemas.microsoft.com/office/drawing/2014/main" id="{DBF9D58F-2CD1-D98C-BBA2-33ED49D3CC9A}"/>
              </a:ext>
            </a:extLst>
          </p:cNvPr>
          <p:cNvPicPr>
            <a:picLocks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98" y="1806368"/>
            <a:ext cx="9144000" cy="4297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B1C04-075C-1BD0-D842-556091B8534C}"/>
              </a:ext>
            </a:extLst>
          </p:cNvPr>
          <p:cNvSpPr txBox="1"/>
          <p:nvPr/>
        </p:nvSpPr>
        <p:spPr>
          <a:xfrm>
            <a:off x="1534207" y="2328097"/>
            <a:ext cx="117729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en-US" sz="4400" i="1" dirty="0"/>
              <a:t>Do </a:t>
            </a:r>
            <a:r>
              <a:rPr lang="en-US" sz="4400" i="1" u="sng" dirty="0"/>
              <a:t>What</a:t>
            </a:r>
            <a:r>
              <a:rPr lang="en-US" sz="4400" i="1" dirty="0"/>
              <a:t> You Say Your Going to Do !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en-US" sz="4400" i="1" dirty="0"/>
              <a:t>Do It The </a:t>
            </a:r>
            <a:r>
              <a:rPr lang="en-US" sz="4400" i="1" u="sng" dirty="0"/>
              <a:t>Way</a:t>
            </a:r>
            <a:r>
              <a:rPr lang="en-US" sz="4400" i="1" dirty="0"/>
              <a:t> You Say Your Going To Do It !!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en-US" sz="4400" i="1" dirty="0"/>
              <a:t>Do It The Way That People </a:t>
            </a:r>
            <a:r>
              <a:rPr lang="en-US" sz="4400" i="1" u="sng" dirty="0"/>
              <a:t>Expect</a:t>
            </a:r>
            <a:r>
              <a:rPr lang="en-US" sz="4400" i="1" dirty="0"/>
              <a:t> You Do It !!!</a:t>
            </a:r>
          </a:p>
        </p:txBody>
      </p:sp>
      <p:pic>
        <p:nvPicPr>
          <p:cNvPr id="9" name="Picture 8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DCCDB710-8217-4295-9EDA-67257E77885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35" y="631827"/>
            <a:ext cx="4975329" cy="1887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398646-0718-9003-2D59-32D4940BAB4A}"/>
              </a:ext>
            </a:extLst>
          </p:cNvPr>
          <p:cNvSpPr txBox="1"/>
          <p:nvPr/>
        </p:nvSpPr>
        <p:spPr>
          <a:xfrm>
            <a:off x="930081" y="2329640"/>
            <a:ext cx="831273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+mj-lt"/>
              <a:buAutoNum type="arabicParenR"/>
            </a:pPr>
            <a:r>
              <a:rPr lang="en-US" sz="4400" b="1" i="1" dirty="0">
                <a:solidFill>
                  <a:schemeClr val="bg1"/>
                </a:solidFill>
              </a:rPr>
              <a:t>.</a:t>
            </a:r>
            <a:r>
              <a:rPr lang="en-US" sz="4400" b="1" i="1" dirty="0"/>
              <a:t>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+mj-lt"/>
              <a:buAutoNum type="arabicParenR"/>
            </a:pPr>
            <a:r>
              <a:rPr lang="en-US" sz="4400" b="1" i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+mj-lt"/>
              <a:buAutoNum type="arabicParenR"/>
            </a:pPr>
            <a:r>
              <a:rPr lang="en-US" sz="4400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E2C3BB-ABBB-489C-9F1E-8CFB0AA245A8}"/>
              </a:ext>
            </a:extLst>
          </p:cNvPr>
          <p:cNvSpPr txBox="1"/>
          <p:nvPr/>
        </p:nvSpPr>
        <p:spPr>
          <a:xfrm>
            <a:off x="3894339" y="1771709"/>
            <a:ext cx="4403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rgbClr val="C00000"/>
                </a:solidFill>
              </a:rPr>
              <a:t>In </a:t>
            </a:r>
            <a:r>
              <a:rPr lang="en-US" sz="4400" i="1" u="sng" dirty="0">
                <a:solidFill>
                  <a:srgbClr val="C00000"/>
                </a:solidFill>
              </a:rPr>
              <a:t>Your</a:t>
            </a:r>
            <a:r>
              <a:rPr lang="en-US" sz="4400" i="1" dirty="0">
                <a:solidFill>
                  <a:srgbClr val="C00000"/>
                </a:solidFill>
              </a:rPr>
              <a:t> Leadership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958DC-063D-373E-CA63-19A11A51C1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67675" cy="625475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Integrity…</a:t>
            </a:r>
          </a:p>
        </p:txBody>
      </p:sp>
    </p:spTree>
    <p:extLst>
      <p:ext uri="{BB962C8B-B14F-4D97-AF65-F5344CB8AC3E}">
        <p14:creationId xmlns:p14="http://schemas.microsoft.com/office/powerpoint/2010/main" val="2581379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A4438CA-71C1-45FE-7B63-2EBDD2D7166E}"/>
              </a:ext>
            </a:extLst>
          </p:cNvPr>
          <p:cNvSpPr/>
          <p:nvPr/>
        </p:nvSpPr>
        <p:spPr>
          <a:xfrm>
            <a:off x="3345873" y="2468874"/>
            <a:ext cx="8558093" cy="42291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mission statement&#10;&#10;AI-generated content may be incorrect.">
            <a:extLst>
              <a:ext uri="{FF2B5EF4-FFF2-40B4-BE49-F238E27FC236}">
                <a16:creationId xmlns:a16="http://schemas.microsoft.com/office/drawing/2014/main" id="{20E024F1-83FE-2411-6C78-063042A2F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027">
            <a:off x="270837" y="3912390"/>
            <a:ext cx="2656251" cy="1502740"/>
          </a:xfrm>
          <a:prstGeom prst="rect">
            <a:avLst/>
          </a:prstGeom>
          <a:effectLst>
            <a:outerShdw blurRad="152400" dist="25400" dir="2700000" algn="tl" rotWithShape="0">
              <a:schemeClr val="bg1">
                <a:lumMod val="50000"/>
                <a:alpha val="75000"/>
              </a:schemeClr>
            </a:outerShdw>
          </a:effectLst>
        </p:spPr>
      </p:pic>
      <p:pic>
        <p:nvPicPr>
          <p:cNvPr id="9" name="Picture 8" descr="A white card with text&#10;&#10;AI-generated content may be incorrect.">
            <a:extLst>
              <a:ext uri="{FF2B5EF4-FFF2-40B4-BE49-F238E27FC236}">
                <a16:creationId xmlns:a16="http://schemas.microsoft.com/office/drawing/2014/main" id="{AE6ABB8C-8106-80F7-F028-BC9449843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027">
            <a:off x="270837" y="2677629"/>
            <a:ext cx="2656251" cy="1502740"/>
          </a:xfrm>
          <a:prstGeom prst="rect">
            <a:avLst/>
          </a:prstGeom>
          <a:effectLst>
            <a:outerShdw blurRad="152400" dist="25400" dir="2700000" algn="tl" rotWithShape="0">
              <a:schemeClr val="bg1">
                <a:lumMod val="50000"/>
                <a:alpha val="75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76CE1-ABE4-E5AD-0A6D-BA4E829E5F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639763"/>
          </a:xfrm>
          <a:prstGeom prst="rect">
            <a:avLst/>
          </a:prstGeo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</a:rPr>
              <a:t>Your Own Club’s Vision…</a:t>
            </a:r>
          </a:p>
        </p:txBody>
      </p:sp>
      <p:pic>
        <p:nvPicPr>
          <p:cNvPr id="7" name="Picture 6" descr="A white paper with red and black text&#10;&#10;AI-generated content may be incorrect.">
            <a:extLst>
              <a:ext uri="{FF2B5EF4-FFF2-40B4-BE49-F238E27FC236}">
                <a16:creationId xmlns:a16="http://schemas.microsoft.com/office/drawing/2014/main" id="{BFA5F7F4-FE4E-87EA-82C0-0D4C53274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027">
            <a:off x="270837" y="1259044"/>
            <a:ext cx="2656251" cy="1502740"/>
          </a:xfrm>
          <a:prstGeom prst="rect">
            <a:avLst/>
          </a:prstGeom>
          <a:effectLst>
            <a:outerShdw blurRad="152400" dist="25400" dir="2700000" algn="tl" rotWithShape="0">
              <a:schemeClr val="bg1">
                <a:lumMod val="50000"/>
                <a:alpha val="75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64523D-B3D1-7D69-C8DE-DDC02EFA5DD8}"/>
              </a:ext>
            </a:extLst>
          </p:cNvPr>
          <p:cNvSpPr txBox="1"/>
          <p:nvPr/>
        </p:nvSpPr>
        <p:spPr>
          <a:xfrm>
            <a:off x="3829257" y="1369057"/>
            <a:ext cx="5728684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dirty="0">
                <a:latin typeface="Brush Script MT" panose="03060802040406070304" pitchFamily="66" charset="0"/>
              </a:rPr>
              <a:t>It's not just words on paper; </a:t>
            </a:r>
            <a:br>
              <a:rPr lang="en-US" sz="4000" dirty="0">
                <a:latin typeface="Brush Script MT" panose="03060802040406070304" pitchFamily="66" charset="0"/>
              </a:rPr>
            </a:b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vivid picture of your Club’s Future ! </a:t>
            </a:r>
            <a:endParaRPr lang="en-US" sz="4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0FA84-984F-2BA5-4E11-B5D12D22FF02}"/>
              </a:ext>
            </a:extLst>
          </p:cNvPr>
          <p:cNvSpPr txBox="1"/>
          <p:nvPr/>
        </p:nvSpPr>
        <p:spPr>
          <a:xfrm>
            <a:off x="3345873" y="966118"/>
            <a:ext cx="6102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Write Your Club’s Vision Statement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66B65A-479E-D5E3-4554-C20C126DA0CD}"/>
              </a:ext>
            </a:extLst>
          </p:cNvPr>
          <p:cNvSpPr txBox="1"/>
          <p:nvPr/>
        </p:nvSpPr>
        <p:spPr>
          <a:xfrm>
            <a:off x="3429926" y="2451375"/>
            <a:ext cx="83899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 Reflect on Your Core Values: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Think about the principles and values that matter most to your Rotary Club. What do you stand for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 Rotarians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Define Your Purpose: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is the fundamental reason for your Club’s existence? What does your Club hope to achieve in the long run?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 Imagine the Future: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Envision the ideal future you want to create for your Club.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does it look like? How does it feel? Who will it impact?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4. Keep It Concise: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powerful vision statement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should be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brief, ideally one to two sentences. It should also be memorable and easy to understand for all concerned.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5. Use Clear and Inspiring Language: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Your Club’s words should evoke emotions and inspiration! Avoid jargon or acronyms or complex terms that non-Rotarians may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not understand.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6. Be Ambitious Yet Realistic: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Aim high but stay grounded in reality. Your Club’s vision should be aspirational yet realistically attainable.</a:t>
            </a:r>
          </a:p>
          <a:p>
            <a:pPr marL="228600" marR="0" indent="-228600"/>
            <a:r>
              <a:rPr lang="en-US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</a:t>
            </a:r>
            <a:r>
              <a:rPr lang="en-US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Involve Your Team: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Collaborate with your Club Leadership to gather diverse perspectives and ensure EVERYONE is “</a:t>
            </a:r>
            <a:r>
              <a:rPr lang="en-US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aligned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 TOGETHER !</a:t>
            </a:r>
          </a:p>
          <a:p>
            <a:pPr marL="228600" marR="0" indent="-228600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148583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2922</TotalTime>
  <Words>2526</Words>
  <Application>Microsoft Office PowerPoint</Application>
  <PresentationFormat>Widescreen</PresentationFormat>
  <Paragraphs>271</Paragraphs>
  <Slides>54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Aptos</vt:lpstr>
      <vt:lpstr>Aptos SemiBold</vt:lpstr>
      <vt:lpstr>Arial</vt:lpstr>
      <vt:lpstr>Brush Script MT</vt:lpstr>
      <vt:lpstr>Calibri</vt:lpstr>
      <vt:lpstr>Google Sans</vt:lpstr>
      <vt:lpstr>Times New Roman</vt:lpstr>
      <vt:lpstr>Wingdings</vt:lpstr>
      <vt:lpstr>Office Theme</vt:lpstr>
      <vt:lpstr>Welcome…</vt:lpstr>
      <vt:lpstr>Agenda</vt:lpstr>
      <vt:lpstr>Vision &amp; Mission</vt:lpstr>
      <vt:lpstr>RI Vision…</vt:lpstr>
      <vt:lpstr>RI Mission…</vt:lpstr>
      <vt:lpstr>RI Mission…Integrity</vt:lpstr>
      <vt:lpstr>Integrity…</vt:lpstr>
      <vt:lpstr>Integrity…</vt:lpstr>
      <vt:lpstr>Your Own Club’s Vision…</vt:lpstr>
      <vt:lpstr>Your Own Club’s Mission…</vt:lpstr>
      <vt:lpstr>My Club’s Mission…</vt:lpstr>
      <vt:lpstr>PowerPoint Presentation</vt:lpstr>
      <vt:lpstr>PowerPoint Presentation</vt:lpstr>
      <vt:lpstr>People</vt:lpstr>
      <vt:lpstr>PowerPoint Presentation</vt:lpstr>
      <vt:lpstr>PowerPoint Presentation</vt:lpstr>
      <vt:lpstr>PowerPoint Presentation</vt:lpstr>
      <vt:lpstr>The Bell…</vt:lpstr>
      <vt:lpstr>The Bell Curve…</vt:lpstr>
      <vt:lpstr>The Bell Curve…</vt:lpstr>
      <vt:lpstr>The Bell Curve…</vt:lpstr>
      <vt:lpstr>The Bell Curve…</vt:lpstr>
      <vt:lpstr>The Bell Curve…</vt:lpstr>
      <vt:lpstr>The Bell Curve…</vt:lpstr>
      <vt:lpstr>The Bell Curve…</vt:lpstr>
      <vt:lpstr>The Bell Curve…</vt:lpstr>
      <vt:lpstr>Leading People…</vt:lpstr>
      <vt:lpstr>The Road to EXTRAORDINARY</vt:lpstr>
      <vt:lpstr>Normal vs. EXTRAORDINARY</vt:lpstr>
      <vt:lpstr>PowerPoint Presentation</vt:lpstr>
      <vt:lpstr>Dave’s Top 10 List…</vt:lpstr>
      <vt:lpstr>Dave’s TOP 10 List</vt:lpstr>
      <vt:lpstr>Dave’s TOP 10 List</vt:lpstr>
      <vt:lpstr>Dave’s TOP 10 List</vt:lpstr>
      <vt:lpstr>Dave’s TOP 10 List</vt:lpstr>
      <vt:lpstr>Dave’s TOP 10 List</vt:lpstr>
      <vt:lpstr>Dave’s TOP 10 List</vt:lpstr>
      <vt:lpstr>Dave’s TOP 10 List</vt:lpstr>
      <vt:lpstr>Dave’s TOP 10 List</vt:lpstr>
      <vt:lpstr>Dave’s TOP 10 List</vt:lpstr>
      <vt:lpstr>Dave’s TOP 10 List</vt:lpstr>
      <vt:lpstr>Rotary Boot Camp</vt:lpstr>
      <vt:lpstr>Rotary Boot Camp</vt:lpstr>
      <vt:lpstr>Rotary Boot Camp</vt:lpstr>
      <vt:lpstr>Rotary Boot Camp</vt:lpstr>
      <vt:lpstr>Rotary Boot Camp</vt:lpstr>
      <vt:lpstr>Rotary Boot Camp</vt:lpstr>
      <vt:lpstr>Rotary Boot Camp</vt:lpstr>
      <vt:lpstr>Rotary Boot Camp</vt:lpstr>
      <vt:lpstr>Rotary Boot Camp</vt:lpstr>
      <vt:lpstr>Rotary Boot Camp</vt:lpstr>
      <vt:lpstr>Rotary Boot Camp</vt:lpstr>
      <vt:lpstr>PowerPoint Presentation</vt:lpstr>
      <vt:lpstr>Final Reflection…..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Maley</dc:creator>
  <cp:lastModifiedBy>David Haradon</cp:lastModifiedBy>
  <cp:revision>106</cp:revision>
  <dcterms:created xsi:type="dcterms:W3CDTF">2023-05-30T17:59:01Z</dcterms:created>
  <dcterms:modified xsi:type="dcterms:W3CDTF">2025-02-20T19:36:28Z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415578765</vt:i4>
  </property>
  <property fmtid="{D5CDD505-2E9C-101B-9397-08002B2CF9AE}" pid="3" name="_NewReviewCycle">
    <vt:lpwstr/>
  </property>
  <property fmtid="{D5CDD505-2E9C-101B-9397-08002B2CF9AE}" pid="4" name="_EmailSubject">
    <vt:lpwstr>“How GREAT Club Presidents Lead and Manage EXTRAORDINARY Rotary Clubs and Rotarians For Success In Their Communities !!!”</vt:lpwstr>
  </property>
  <property fmtid="{D5CDD505-2E9C-101B-9397-08002B2CF9AE}" pid="5" name="_AuthorEmail">
    <vt:lpwstr>daveharadon@gmail.com</vt:lpwstr>
  </property>
  <property fmtid="{D5CDD505-2E9C-101B-9397-08002B2CF9AE}" pid="6" name="_AuthorEmailDisplayName">
    <vt:lpwstr>Dave Haradon</vt:lpwstr>
  </property>
</Properties>
</file>