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1"/>
  </p:notesMasterIdLst>
  <p:sldIdLst>
    <p:sldId id="263" r:id="rId3"/>
    <p:sldId id="258" r:id="rId4"/>
    <p:sldId id="307" r:id="rId5"/>
    <p:sldId id="1483" r:id="rId6"/>
    <p:sldId id="308" r:id="rId7"/>
    <p:sldId id="309" r:id="rId8"/>
    <p:sldId id="1484" r:id="rId9"/>
    <p:sldId id="3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A43B8-8883-4AD6-9EC1-8234FC732B64}" v="8" dt="2024-02-23T16:33:36.917"/>
    <p1510:client id="{3FCF8276-2577-201E-2072-B93BE64CD081}" v="772" dt="2024-02-23T16:27:17.851"/>
    <p1510:client id="{46C16AE4-FF1E-46B6-839B-00A8EBFD74B1}" v="41" dt="2024-02-23T21:30:12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5" autoAdjust="0"/>
  </p:normalViewPr>
  <p:slideViewPr>
    <p:cSldViewPr snapToGrid="0">
      <p:cViewPr varScale="1">
        <p:scale>
          <a:sx n="71" d="100"/>
          <a:sy n="71" d="100"/>
        </p:scale>
        <p:origin x="11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B4E66-B2B6-49E2-8148-EA81AD16718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0C4FC-1219-43C8-B845-B1CC216D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6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most important way that Mallory can help clubs is by helping locate policy and procedure for situations that may arise in a club or district. If you are uncertain about what policy may apply or what steps a club needs to take for certain issues, Mallory is your number one resource.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386EF-0B30-42D6-B47F-01E52EE171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1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Regional expertise:</a:t>
            </a:r>
            <a:r>
              <a:rPr lang="en-US" b="0" dirty="0"/>
              <a:t> Mallory works with zone 32 and is knowledgeable about what is happening in districts throughout the zone</a:t>
            </a:r>
          </a:p>
          <a:p>
            <a:r>
              <a:rPr lang="en-US" b="1" dirty="0"/>
              <a:t>Club Bylaws: </a:t>
            </a:r>
            <a:r>
              <a:rPr lang="en-US" b="0" dirty="0"/>
              <a:t>When was the last time your club updated its bylaws? If it has been a while, or the club is currently in the process of reviewing them, Mallory can help make sure they are in line with other RI governance documents. </a:t>
            </a:r>
          </a:p>
          <a:p>
            <a:r>
              <a:rPr lang="en-US" b="1" dirty="0"/>
              <a:t>Meeting Formats and Club Type: </a:t>
            </a:r>
            <a:r>
              <a:rPr lang="en-US" b="0" dirty="0"/>
              <a:t>Help discuss options for flexibility and growing rotary</a:t>
            </a:r>
          </a:p>
          <a:p>
            <a:r>
              <a:rPr lang="en-US" b="1" dirty="0"/>
              <a:t>Strategic Planning:</a:t>
            </a:r>
            <a:r>
              <a:rPr lang="en-US" b="0" dirty="0"/>
              <a:t> help clubs fit their goals </a:t>
            </a:r>
            <a:r>
              <a:rPr lang="en-US" b="0"/>
              <a:t>into RI’s </a:t>
            </a:r>
            <a:r>
              <a:rPr lang="en-US" b="0" dirty="0"/>
              <a:t>strategic plan.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386EF-0B30-42D6-B47F-01E52EE171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386EF-0B30-42D6-B47F-01E52EE171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622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386EF-0B30-42D6-B47F-01E52EE171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49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386EF-0B30-42D6-B47F-01E52EE171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87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Rotary Club Central houses</a:t>
            </a:r>
            <a:r>
              <a:rPr lang="en-US" baseline="0" dirty="0"/>
              <a:t> all available reports analyzing your club or district giving.</a:t>
            </a:r>
          </a:p>
          <a:p>
            <a:endParaRPr lang="en-US" baseline="0" dirty="0"/>
          </a:p>
          <a:p>
            <a:r>
              <a:rPr lang="en-US" baseline="0" dirty="0"/>
              <a:t>The Support Center will provide you with the Club Contribution Report and can assist in order PHF pins and recognition.</a:t>
            </a:r>
          </a:p>
          <a:p>
            <a:endParaRPr lang="en-US" baseline="0" dirty="0"/>
          </a:p>
          <a:p>
            <a:r>
              <a:rPr lang="en-US" dirty="0"/>
              <a:t>My Rotary</a:t>
            </a:r>
            <a:r>
              <a:rPr lang="en-US" baseline="0" dirty="0"/>
              <a:t> is another central clearing house for reports to help leaders better understand club and district giving.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3012B-4641-4FF1-A820-BB9F9A099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2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9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3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57275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4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7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04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60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47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1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60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66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461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419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78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7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563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766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580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8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0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0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87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021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31485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86450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932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6"/>
            <a:ext cx="9144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4" y="115572"/>
            <a:ext cx="423335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23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667653"/>
            <a:ext cx="11506199" cy="377362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42900" indent="-171450">
              <a:defRPr sz="1500">
                <a:solidFill>
                  <a:schemeClr val="bg1"/>
                </a:solidFill>
              </a:defRPr>
            </a:lvl2pPr>
            <a:lvl3pPr marL="514350" indent="-171450">
              <a:defRPr sz="1350">
                <a:solidFill>
                  <a:schemeClr val="bg1"/>
                </a:solidFill>
              </a:defRPr>
            </a:lvl3pPr>
            <a:lvl4pPr marL="685800" indent="-171450">
              <a:defRPr sz="1200">
                <a:solidFill>
                  <a:schemeClr val="bg1"/>
                </a:solidFill>
              </a:defRPr>
            </a:lvl4pPr>
            <a:lvl5pPr marL="857250" indent="-17145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6"/>
            <a:ext cx="9144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4" y="115572"/>
            <a:ext cx="423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6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2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310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02"/>
            <a:ext cx="21336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2891A-B968-4583-AA06-0E8E238E7576}" type="slidenum">
              <a:rPr kumimoji="0" lang="en-US" altLang="x-none" sz="900" b="0" i="0" u="none" strike="noStrike" kern="1200" cap="none" spc="0" normalizeH="0" baseline="0" noProof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+mn-cs"/>
              </a:rPr>
              <a:pPr marL="0" marR="0" lvl="0" indent="0" algn="r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x-none" sz="9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+mn-cs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2" y="5988678"/>
            <a:ext cx="2005981" cy="5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8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llory.Ori@rotary.org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emf"/><Relationship Id="rId5" Type="http://schemas.openxmlformats.org/officeDocument/2006/relationships/hyperlink" Target="https://my.rotary.org/en/learning-reference/about-rotary/governance-document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253A9AA-4F49-4539-A3FE-3EB49ECD4C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26" b="18926"/>
          <a:stretch/>
        </p:blipFill>
        <p:spPr>
          <a:xfrm>
            <a:off x="0" y="0"/>
            <a:ext cx="12192000" cy="5043713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1BD5C4-EE89-41F4-8340-82C72CFB28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3" y="5297712"/>
            <a:ext cx="9733038" cy="1236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Rotary Resources for </a:t>
            </a:r>
          </a:p>
          <a:p>
            <a:r>
              <a:rPr lang="en-US" dirty="0"/>
              <a:t>an Awesome Year!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FB993-35CC-4AA4-9F0C-AC735435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4BFF46-463A-4B88-98AC-BC4AD569A5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33" y="782384"/>
            <a:ext cx="2454908" cy="2464650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4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1858169"/>
            <a:ext cx="5537200" cy="3141662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Club and District Support</a:t>
            </a:r>
          </a:p>
          <a:p>
            <a:pPr lvl="1"/>
            <a:r>
              <a:rPr lang="en-US" sz="2800" dirty="0"/>
              <a:t>Membership Development</a:t>
            </a:r>
          </a:p>
          <a:p>
            <a:pPr lvl="1"/>
            <a:r>
              <a:rPr lang="en-US" sz="2800" dirty="0"/>
              <a:t> Grants</a:t>
            </a:r>
          </a:p>
          <a:p>
            <a:pPr lvl="1"/>
            <a:r>
              <a:rPr lang="en-US" sz="2800" dirty="0"/>
              <a:t>The Rotary Foundation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556" y="2861469"/>
            <a:ext cx="4978400" cy="1135062"/>
          </a:xfrm>
        </p:spPr>
        <p:txBody>
          <a:bodyPr/>
          <a:lstStyle/>
          <a:p>
            <a:pPr lvl="0"/>
            <a:r>
              <a:rPr lang="en-US" dirty="0"/>
              <a:t>Your Rotary staff team is here to help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9415D12-12FD-4488-8487-0F79AC9605BA}"/>
              </a:ext>
            </a:extLst>
          </p:cNvPr>
          <p:cNvSpPr txBox="1"/>
          <p:nvPr/>
        </p:nvSpPr>
        <p:spPr>
          <a:xfrm>
            <a:off x="6099172" y="955549"/>
            <a:ext cx="6096000" cy="40011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WE WORK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939A-7FDC-40A6-9A23-167967A702DF}"/>
              </a:ext>
            </a:extLst>
          </p:cNvPr>
          <p:cNvSpPr txBox="1"/>
          <p:nvPr/>
        </p:nvSpPr>
        <p:spPr>
          <a:xfrm>
            <a:off x="6099172" y="0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CLUB AND DISTRICT SUPPORT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AMERICAS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0E63D-950E-4AA1-A043-904B5ED998EA}"/>
              </a:ext>
            </a:extLst>
          </p:cNvPr>
          <p:cNvSpPr txBox="1"/>
          <p:nvPr/>
        </p:nvSpPr>
        <p:spPr>
          <a:xfrm rot="5400000">
            <a:off x="2527084" y="-178752"/>
            <a:ext cx="615553" cy="2450386"/>
          </a:xfrm>
          <a:prstGeom prst="rect">
            <a:avLst/>
          </a:prstGeom>
          <a:solidFill>
            <a:srgbClr val="009999"/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MALLORY ORI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72288-A6D9-4672-ACC9-22F3859CB5C6}"/>
              </a:ext>
            </a:extLst>
          </p:cNvPr>
          <p:cNvSpPr txBox="1"/>
          <p:nvPr/>
        </p:nvSpPr>
        <p:spPr>
          <a:xfrm>
            <a:off x="313232" y="2828835"/>
            <a:ext cx="296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Associate Officer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Mallory.Ori@rotary.org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+1.847.424.5241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4EECD04-06C1-40DC-9EB0-CF7934428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672" y="6403195"/>
            <a:ext cx="1054100" cy="3957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EA76B-4C21-A4D9-85E7-7AE7483D4029}"/>
              </a:ext>
            </a:extLst>
          </p:cNvPr>
          <p:cNvSpPr/>
          <p:nvPr/>
        </p:nvSpPr>
        <p:spPr>
          <a:xfrm>
            <a:off x="6096000" y="1354217"/>
            <a:ext cx="6114566" cy="5538255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3169C0-4717-4004-A31C-CEFE83A17D53}"/>
              </a:ext>
            </a:extLst>
          </p:cNvPr>
          <p:cNvSpPr txBox="1"/>
          <p:nvPr/>
        </p:nvSpPr>
        <p:spPr>
          <a:xfrm>
            <a:off x="6276972" y="1355659"/>
            <a:ext cx="58322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Policy and Procedure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Through navigating Rotary International’s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constitutional and governance documents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we help you form a better understanding of Rotary.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Club and District Processes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Whether you are chartering a new club, adding a satellite club, or updating your club bylaws, we help keep you up to date!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Advising and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 incorporate creative and strategic planning with zones, districts, and clubs on how to create a more inclusive experience at the various trainings we attend throughout the year.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474DAB-DC2C-DF86-8A60-730CA41A8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21" y="6348119"/>
            <a:ext cx="1185460" cy="450809"/>
          </a:xfrm>
          <a:prstGeom prst="rect">
            <a:avLst/>
          </a:prstGeom>
        </p:spPr>
      </p:pic>
      <p:pic>
        <p:nvPicPr>
          <p:cNvPr id="3" name="Picture 2" descr="A person with long curly hair&#10;&#10;Description automatically generated">
            <a:extLst>
              <a:ext uri="{FF2B5EF4-FFF2-40B4-BE49-F238E27FC236}">
                <a16:creationId xmlns:a16="http://schemas.microsoft.com/office/drawing/2014/main" id="{8EB31790-3808-B13E-1F93-4073073DE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55" y="1930780"/>
            <a:ext cx="2484877" cy="32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5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62C1-D22B-8689-3D92-B9EA38891D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9725" y="115888"/>
            <a:ext cx="422275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A black screen with colorful text&#10;&#10;Description automatically generated">
            <a:extLst>
              <a:ext uri="{FF2B5EF4-FFF2-40B4-BE49-F238E27FC236}">
                <a16:creationId xmlns:a16="http://schemas.microsoft.com/office/drawing/2014/main" id="{5176BEB3-F455-0D6F-6A10-E81DA187D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r="4279"/>
          <a:stretch/>
        </p:blipFill>
        <p:spPr>
          <a:xfrm>
            <a:off x="1054924" y="363586"/>
            <a:ext cx="10082151" cy="61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9415D12-12FD-4488-8487-0F79AC9605BA}"/>
              </a:ext>
            </a:extLst>
          </p:cNvPr>
          <p:cNvSpPr txBox="1"/>
          <p:nvPr/>
        </p:nvSpPr>
        <p:spPr>
          <a:xfrm>
            <a:off x="6099172" y="955549"/>
            <a:ext cx="6096000" cy="40011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WE WORK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939A-7FDC-40A6-9A23-167967A702DF}"/>
              </a:ext>
            </a:extLst>
          </p:cNvPr>
          <p:cNvSpPr txBox="1"/>
          <p:nvPr/>
        </p:nvSpPr>
        <p:spPr>
          <a:xfrm>
            <a:off x="6099172" y="0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Regional Membership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0E63D-950E-4AA1-A043-904B5ED998EA}"/>
              </a:ext>
            </a:extLst>
          </p:cNvPr>
          <p:cNvSpPr txBox="1"/>
          <p:nvPr/>
        </p:nvSpPr>
        <p:spPr>
          <a:xfrm rot="5400000">
            <a:off x="2527084" y="-178752"/>
            <a:ext cx="615553" cy="2450386"/>
          </a:xfrm>
          <a:prstGeom prst="rect">
            <a:avLst/>
          </a:prstGeom>
          <a:solidFill>
            <a:srgbClr val="009999"/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Diana Edwards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72288-A6D9-4672-ACC9-22F3859CB5C6}"/>
              </a:ext>
            </a:extLst>
          </p:cNvPr>
          <p:cNvSpPr txBox="1"/>
          <p:nvPr/>
        </p:nvSpPr>
        <p:spPr>
          <a:xfrm>
            <a:off x="371417" y="2591657"/>
            <a:ext cx="301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Supervisor,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Regional Membership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diana.edwards@rotary.org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+1 (847) 866-3496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4EECD04-06C1-40DC-9EB0-CF7934428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672" y="6403195"/>
            <a:ext cx="1054100" cy="3957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EA76B-4C21-A4D9-85E7-7AE7483D4029}"/>
              </a:ext>
            </a:extLst>
          </p:cNvPr>
          <p:cNvSpPr/>
          <p:nvPr/>
        </p:nvSpPr>
        <p:spPr>
          <a:xfrm>
            <a:off x="6096000" y="1354217"/>
            <a:ext cx="6114566" cy="5538255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3169C0-4717-4004-A31C-CEFE83A17D53}"/>
              </a:ext>
            </a:extLst>
          </p:cNvPr>
          <p:cNvSpPr txBox="1"/>
          <p:nvPr/>
        </p:nvSpPr>
        <p:spPr>
          <a:xfrm>
            <a:off x="6276972" y="2899433"/>
            <a:ext cx="583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Membership growth through strategic planning, membership engagement and retention initiatives, and promoting membership tools and resources.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474DAB-DC2C-DF86-8A60-730CA41A8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21" y="6348119"/>
            <a:ext cx="1185460" cy="4508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4A4DB6-9EE2-9AE5-2A09-C8E7084F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09" y="1761344"/>
            <a:ext cx="21945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5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9415D12-12FD-4488-8487-0F79AC9605BA}"/>
              </a:ext>
            </a:extLst>
          </p:cNvPr>
          <p:cNvSpPr txBox="1"/>
          <p:nvPr/>
        </p:nvSpPr>
        <p:spPr>
          <a:xfrm>
            <a:off x="6099172" y="910945"/>
            <a:ext cx="6096000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WE WORK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939A-7FDC-40A6-9A23-167967A702DF}"/>
              </a:ext>
            </a:extLst>
          </p:cNvPr>
          <p:cNvSpPr txBox="1"/>
          <p:nvPr/>
        </p:nvSpPr>
        <p:spPr>
          <a:xfrm>
            <a:off x="6099172" y="0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 Narrow"/>
              </a:rPr>
              <a:t>Grants</a:t>
            </a:r>
            <a:endParaRPr lang="en-US">
              <a:solidFill>
                <a:srgbClr val="000000"/>
              </a:solidFill>
              <a:latin typeface="Arial Narrow"/>
            </a:endParaRPr>
          </a:p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 Narrow"/>
              </a:rPr>
              <a:t>Officer</a:t>
            </a:r>
            <a:endParaRPr lang="en-US">
              <a:latin typeface="Arial Narrow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0E63D-950E-4AA1-A043-904B5ED998EA}"/>
              </a:ext>
            </a:extLst>
          </p:cNvPr>
          <p:cNvSpPr txBox="1"/>
          <p:nvPr/>
        </p:nvSpPr>
        <p:spPr>
          <a:xfrm rot="5400000">
            <a:off x="2718941" y="-401388"/>
            <a:ext cx="677108" cy="2895657"/>
          </a:xfrm>
          <a:prstGeom prst="rect">
            <a:avLst/>
          </a:prstGeom>
          <a:solidFill>
            <a:srgbClr val="009999"/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Steven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Sundstrom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72288-A6D9-4672-ACC9-22F3859CB5C6}"/>
              </a:ext>
            </a:extLst>
          </p:cNvPr>
          <p:cNvSpPr txBox="1"/>
          <p:nvPr/>
        </p:nvSpPr>
        <p:spPr>
          <a:xfrm>
            <a:off x="82819" y="2741675"/>
            <a:ext cx="3198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Regional Grants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steven.sundstrom@rotary.org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+1 (847) 424-5230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4EECD04-06C1-40DC-9EB0-CF7934428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672" y="6403195"/>
            <a:ext cx="1054100" cy="3957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EA76B-4C21-A4D9-85E7-7AE7483D4029}"/>
              </a:ext>
            </a:extLst>
          </p:cNvPr>
          <p:cNvSpPr/>
          <p:nvPr/>
        </p:nvSpPr>
        <p:spPr>
          <a:xfrm>
            <a:off x="6086354" y="1315635"/>
            <a:ext cx="6114566" cy="5538255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3169C0-4717-4004-A31C-CEFE83A17D53}"/>
              </a:ext>
            </a:extLst>
          </p:cNvPr>
          <p:cNvSpPr txBox="1"/>
          <p:nvPr/>
        </p:nvSpPr>
        <p:spPr>
          <a:xfrm>
            <a:off x="6238390" y="1674446"/>
            <a:ext cx="5832209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000" b="1" u="sng">
                <a:solidFill>
                  <a:prstClr val="white"/>
                </a:solidFill>
                <a:latin typeface="Arial Narrow"/>
              </a:rPr>
              <a:t>Grant Review</a:t>
            </a:r>
          </a:p>
          <a:p>
            <a:pPr>
              <a:defRPr/>
            </a:pPr>
            <a:r>
              <a:rPr lang="en-US" sz="2000">
                <a:solidFill>
                  <a:prstClr val="white"/>
                </a:solidFill>
                <a:latin typeface="Arial Narrow"/>
              </a:rPr>
              <a:t>District grant spending plan review, including requests for new spending items, and global grant application review for outgoing scholars and humanitarian or vocational training team applications hosted in your district.</a:t>
            </a:r>
          </a:p>
          <a:p>
            <a:pPr>
              <a:defRPr/>
            </a:pPr>
            <a:endParaRPr lang="en-US" sz="2000">
              <a:solidFill>
                <a:prstClr val="white"/>
              </a:solidFill>
              <a:latin typeface="Arial Narrow"/>
            </a:endParaRPr>
          </a:p>
          <a:p>
            <a:pPr>
              <a:defRPr/>
            </a:pPr>
            <a:r>
              <a:rPr lang="en-US" sz="2000" b="1" u="sng">
                <a:solidFill>
                  <a:prstClr val="white"/>
                </a:solidFill>
                <a:latin typeface="Arial Narrow"/>
                <a:cs typeface="Arial"/>
              </a:rPr>
              <a:t>Policy and Procedures</a:t>
            </a:r>
            <a:endParaRPr lang="en-US" sz="2000">
              <a:solidFill>
                <a:prstClr val="white"/>
              </a:solidFill>
              <a:latin typeface="Arial Narrow"/>
              <a:cs typeface="Arial"/>
            </a:endParaRPr>
          </a:p>
          <a:p>
            <a:pPr>
              <a:defRPr/>
            </a:pPr>
            <a:r>
              <a:rPr lang="en-US" sz="2000">
                <a:solidFill>
                  <a:prstClr val="white"/>
                </a:solidFill>
                <a:latin typeface="Arial Narrow"/>
                <a:cs typeface="Arial"/>
              </a:rPr>
              <a:t>Support in adhering to the Rotary Grants Terms and Conditions and other Grants related policy documents. </a:t>
            </a:r>
          </a:p>
          <a:p>
            <a:pPr>
              <a:defRPr/>
            </a:pPr>
            <a:endParaRPr lang="en-US" sz="2400" b="1">
              <a:solidFill>
                <a:prstClr val="white"/>
              </a:solidFill>
              <a:latin typeface="Arial Narrow"/>
              <a:cs typeface="Arial"/>
            </a:endParaRPr>
          </a:p>
          <a:p>
            <a:pPr>
              <a:defRPr/>
            </a:pPr>
            <a:r>
              <a:rPr lang="en-US" sz="2000" b="1" u="sng">
                <a:solidFill>
                  <a:prstClr val="white"/>
                </a:solidFill>
                <a:latin typeface="Arial Narrow"/>
                <a:cs typeface="Arial"/>
              </a:rPr>
              <a:t>Grant Support</a:t>
            </a:r>
            <a:endParaRPr lang="en-US" sz="2000" b="1">
              <a:solidFill>
                <a:prstClr val="white"/>
              </a:solidFill>
              <a:latin typeface="Arial Narrow"/>
              <a:cs typeface="Arial"/>
            </a:endParaRPr>
          </a:p>
          <a:p>
            <a:pPr>
              <a:defRPr/>
            </a:pPr>
            <a:r>
              <a:rPr lang="en-US" sz="2000">
                <a:solidFill>
                  <a:prstClr val="white"/>
                </a:solidFill>
                <a:latin typeface="Arial Narrow"/>
                <a:cs typeface="Arial"/>
              </a:rPr>
              <a:t>Support navigating the Grant Center or accessing materials related to Rotary Grants.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474DAB-DC2C-DF86-8A60-730CA41A8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21" y="6348119"/>
            <a:ext cx="1185460" cy="4508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4A4DB6-9EE2-9AE5-2A09-C8E7084F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9449" y="183174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2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9415D12-12FD-4488-8487-0F79AC9605BA}"/>
              </a:ext>
            </a:extLst>
          </p:cNvPr>
          <p:cNvSpPr txBox="1"/>
          <p:nvPr/>
        </p:nvSpPr>
        <p:spPr>
          <a:xfrm>
            <a:off x="6099172" y="910945"/>
            <a:ext cx="6096000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WE WORK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939A-7FDC-40A6-9A23-167967A702DF}"/>
              </a:ext>
            </a:extLst>
          </p:cNvPr>
          <p:cNvSpPr txBox="1"/>
          <p:nvPr/>
        </p:nvSpPr>
        <p:spPr>
          <a:xfrm>
            <a:off x="6099172" y="0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 Narrow"/>
              </a:rPr>
              <a:t>Annual Giving</a:t>
            </a:r>
            <a:endParaRPr lang="en-US" dirty="0">
              <a:solidFill>
                <a:srgbClr val="000000"/>
              </a:solidFill>
              <a:latin typeface="Arial Narrow"/>
            </a:endParaRPr>
          </a:p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Arial Narrow"/>
              </a:rPr>
              <a:t>Officer</a:t>
            </a:r>
            <a:endParaRPr lang="en-US" dirty="0">
              <a:latin typeface="Arial Narrow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0E63D-950E-4AA1-A043-904B5ED998EA}"/>
              </a:ext>
            </a:extLst>
          </p:cNvPr>
          <p:cNvSpPr txBox="1"/>
          <p:nvPr/>
        </p:nvSpPr>
        <p:spPr>
          <a:xfrm rot="5400000">
            <a:off x="2718941" y="-401388"/>
            <a:ext cx="677108" cy="2895657"/>
          </a:xfrm>
          <a:prstGeom prst="rect">
            <a:avLst/>
          </a:prstGeom>
          <a:solidFill>
            <a:srgbClr val="009999"/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Rebecca Silber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72288-A6D9-4672-ACC9-22F3859CB5C6}"/>
              </a:ext>
            </a:extLst>
          </p:cNvPr>
          <p:cNvSpPr txBox="1"/>
          <p:nvPr/>
        </p:nvSpPr>
        <p:spPr>
          <a:xfrm>
            <a:off x="82819" y="2741675"/>
            <a:ext cx="3198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Annual Giving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rebecca.silber@rotary.org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+1 (847) 424-5274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4EECD04-06C1-40DC-9EB0-CF7934428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672" y="6403195"/>
            <a:ext cx="1054100" cy="3957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EA76B-4C21-A4D9-85E7-7AE7483D4029}"/>
              </a:ext>
            </a:extLst>
          </p:cNvPr>
          <p:cNvSpPr/>
          <p:nvPr/>
        </p:nvSpPr>
        <p:spPr>
          <a:xfrm>
            <a:off x="6086354" y="1315635"/>
            <a:ext cx="6114566" cy="5538255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3169C0-4717-4004-A31C-CEFE83A17D53}"/>
              </a:ext>
            </a:extLst>
          </p:cNvPr>
          <p:cNvSpPr txBox="1"/>
          <p:nvPr/>
        </p:nvSpPr>
        <p:spPr>
          <a:xfrm>
            <a:off x="6238390" y="1674446"/>
            <a:ext cx="583220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Arial Narrow"/>
              </a:rPr>
              <a:t>Strategies to promote The Rotary Foundation and increase support for the Annual Fund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Arial Narrow"/>
              </a:rPr>
              <a:t>Fundraising training for district and club leadership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Arial Narrow"/>
              </a:rPr>
              <a:t>Paul Harris Society promotion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Arial Narrow"/>
              </a:rPr>
              <a:t>Rotary Direct and online giving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Arial Narrow"/>
              </a:rPr>
              <a:t>Data and reports training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Arial Narrow"/>
              </a:rPr>
              <a:t>Club and district presentations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white"/>
              </a:solidFill>
              <a:latin typeface="Arial Narrow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Arial Narrow"/>
              </a:rPr>
              <a:t>Individual donor cultivation and stewardship</a:t>
            </a:r>
            <a:endParaRPr lang="en-US" sz="2000" dirty="0">
              <a:solidFill>
                <a:prstClr val="white"/>
              </a:solidFill>
              <a:latin typeface="Arial Narrow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474DAB-DC2C-DF86-8A60-730CA41A8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21" y="6348119"/>
            <a:ext cx="1185460" cy="4508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4A4DB6-9EE2-9AE5-2A09-C8E7084F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2691" y="1831740"/>
            <a:ext cx="22767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4F2733-7847-4386-BFFD-2C447E83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28" y="228694"/>
            <a:ext cx="8629650" cy="1540042"/>
          </a:xfrm>
        </p:spPr>
        <p:txBody>
          <a:bodyPr anchor="ctr"/>
          <a:lstStyle/>
          <a:p>
            <a:pPr lvl="0"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FOUNDATION RESOURCES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42345-1A84-4AE3-BA0C-6898183E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z="900">
                <a:solidFill>
                  <a:prstClr val="white"/>
                </a:solidFill>
                <a:latin typeface="Calibri"/>
              </a:rPr>
              <a:pPr/>
              <a:t>8</a:t>
            </a:fld>
            <a:endParaRPr lang="en-US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3991" y="1819898"/>
            <a:ext cx="68632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Central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and District fundraising reports</a:t>
            </a:r>
          </a:p>
          <a:p>
            <a:pPr lvl="1">
              <a:buClr>
                <a:srgbClr val="FFC000"/>
              </a:buClr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Support Center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RotarySupportCenter@rotary.org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 (866)-9ROTARY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Leaders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Governors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Rotary Foundation Chairs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My.Rotary.org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3869">
            <a:off x="7340673" y="4309718"/>
            <a:ext cx="1501075" cy="1955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984" b="829"/>
          <a:stretch/>
        </p:blipFill>
        <p:spPr>
          <a:xfrm>
            <a:off x="8323494" y="2830460"/>
            <a:ext cx="1500062" cy="1956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311"/>
          <a:stretch/>
        </p:blipFill>
        <p:spPr>
          <a:xfrm rot="687474">
            <a:off x="9153229" y="4738159"/>
            <a:ext cx="1328578" cy="2007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13F22A10-182A-B4DE-E9F4-79A39ED1EF99}"/>
              </a:ext>
            </a:extLst>
          </p:cNvPr>
          <p:cNvSpPr/>
          <p:nvPr/>
        </p:nvSpPr>
        <p:spPr>
          <a:xfrm>
            <a:off x="6901435" y="2719432"/>
            <a:ext cx="914399" cy="914399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2D8DE1B-A333-1554-0ABF-D7DD9978E561}"/>
              </a:ext>
            </a:extLst>
          </p:cNvPr>
          <p:cNvSpPr/>
          <p:nvPr/>
        </p:nvSpPr>
        <p:spPr>
          <a:xfrm>
            <a:off x="1474856" y="2719432"/>
            <a:ext cx="914399" cy="914399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2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7b4e043-0afd-4afb-8b94-bf96370c8e7f}" enabled="0" method="" siteId="{67b4e043-0afd-4afb-8b94-bf96370c8e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594</Words>
  <Application>Microsoft Office PowerPoint</Application>
  <PresentationFormat>Widescreen</PresentationFormat>
  <Paragraphs>99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Georgia</vt:lpstr>
      <vt:lpstr>Wingdings</vt:lpstr>
      <vt:lpstr>1_Office Theme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FOUNDATION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Silber</dc:creator>
  <cp:lastModifiedBy>Una Martone</cp:lastModifiedBy>
  <cp:revision>2</cp:revision>
  <dcterms:created xsi:type="dcterms:W3CDTF">2024-02-23T15:18:45Z</dcterms:created>
  <dcterms:modified xsi:type="dcterms:W3CDTF">2024-02-25T15:45:24Z</dcterms:modified>
</cp:coreProperties>
</file>