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443" r:id="rId3"/>
    <p:sldId id="444" r:id="rId4"/>
    <p:sldId id="468" r:id="rId5"/>
    <p:sldId id="458" r:id="rId6"/>
    <p:sldId id="469" r:id="rId7"/>
    <p:sldId id="438" r:id="rId8"/>
    <p:sldId id="439" r:id="rId9"/>
    <p:sldId id="440" r:id="rId10"/>
    <p:sldId id="441" r:id="rId11"/>
    <p:sldId id="442" r:id="rId12"/>
    <p:sldId id="452" r:id="rId13"/>
    <p:sldId id="463" r:id="rId14"/>
    <p:sldId id="412" r:id="rId15"/>
    <p:sldId id="420" r:id="rId16"/>
    <p:sldId id="421" r:id="rId17"/>
    <p:sldId id="465" r:id="rId18"/>
    <p:sldId id="265" r:id="rId19"/>
    <p:sldId id="263" r:id="rId20"/>
    <p:sldId id="261" r:id="rId21"/>
    <p:sldId id="264" r:id="rId22"/>
    <p:sldId id="288" r:id="rId23"/>
    <p:sldId id="297" r:id="rId24"/>
    <p:sldId id="270" r:id="rId25"/>
    <p:sldId id="271" r:id="rId26"/>
    <p:sldId id="280" r:id="rId27"/>
    <p:sldId id="282" r:id="rId28"/>
    <p:sldId id="284" r:id="rId29"/>
    <p:sldId id="274" r:id="rId30"/>
    <p:sldId id="287" r:id="rId31"/>
    <p:sldId id="301" r:id="rId32"/>
    <p:sldId id="298"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85" autoAdjust="0"/>
    <p:restoredTop sz="84105" autoAdjust="0"/>
  </p:normalViewPr>
  <p:slideViewPr>
    <p:cSldViewPr snapToGrid="0" showGuides="1">
      <p:cViewPr varScale="1">
        <p:scale>
          <a:sx n="90" d="100"/>
          <a:sy n="90" d="100"/>
        </p:scale>
        <p:origin x="1602"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p:scale>
          <a:sx n="103" d="100"/>
          <a:sy n="103" d="100"/>
        </p:scale>
        <p:origin x="1764" y="-216"/>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8357DF8-8EFF-47B2-A932-7A0FE9F1FA63}" type="datetimeFigureOut">
              <a:rPr lang="en-CA" smtClean="0"/>
              <a:t>2023-02-26</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01C8DE2-39C6-4B2F-88A5-DD9C128E2341}" type="slidenum">
              <a:rPr lang="en-CA" smtClean="0"/>
              <a:t>‹#›</a:t>
            </a:fld>
            <a:endParaRPr lang="en-CA"/>
          </a:p>
        </p:txBody>
      </p:sp>
    </p:spTree>
    <p:extLst>
      <p:ext uri="{BB962C8B-B14F-4D97-AF65-F5344CB8AC3E}">
        <p14:creationId xmlns:p14="http://schemas.microsoft.com/office/powerpoint/2010/main" val="289005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pleased to share the results of our survey of successful clubs in the United States and Canada.</a:t>
            </a:r>
          </a:p>
          <a:p>
            <a:r>
              <a:rPr lang="en-CA" dirty="0"/>
              <a:t>As you will see, these clubs have some powerful lessons about how Rotary leaders can focus, and help Rotary grow.</a:t>
            </a:r>
          </a:p>
        </p:txBody>
      </p:sp>
      <p:sp>
        <p:nvSpPr>
          <p:cNvPr id="4" name="Slide Number Placeholder 3"/>
          <p:cNvSpPr>
            <a:spLocks noGrp="1"/>
          </p:cNvSpPr>
          <p:nvPr>
            <p:ph type="sldNum" sz="quarter" idx="5"/>
          </p:nvPr>
        </p:nvSpPr>
        <p:spPr/>
        <p:txBody>
          <a:bodyPr/>
          <a:lstStyle/>
          <a:p>
            <a:fld id="{C01C8DE2-39C6-4B2F-88A5-DD9C128E2341}" type="slidenum">
              <a:rPr lang="en-CA" smtClean="0"/>
              <a:t>1</a:t>
            </a:fld>
            <a:endParaRPr lang="en-CA"/>
          </a:p>
        </p:txBody>
      </p:sp>
    </p:spTree>
    <p:extLst>
      <p:ext uri="{BB962C8B-B14F-4D97-AF65-F5344CB8AC3E}">
        <p14:creationId xmlns:p14="http://schemas.microsoft.com/office/powerpoint/2010/main" val="394421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4CFF80-50C0-4BE4-A5AD-146B729C23F9}" type="slidenum">
              <a:rPr lang="en-US" altLang="en-US" smtClean="0"/>
              <a:pPr>
                <a:defRPr/>
              </a:pPr>
              <a:t>15</a:t>
            </a:fld>
            <a:endParaRPr lang="en-US" altLang="en-US"/>
          </a:p>
        </p:txBody>
      </p:sp>
    </p:spTree>
    <p:extLst>
      <p:ext uri="{BB962C8B-B14F-4D97-AF65-F5344CB8AC3E}">
        <p14:creationId xmlns:p14="http://schemas.microsoft.com/office/powerpoint/2010/main" val="4200085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74CFF80-50C0-4BE4-A5AD-146B729C23F9}" type="slidenum">
              <a:rPr lang="en-US" altLang="en-US" smtClean="0"/>
              <a:pPr>
                <a:defRPr/>
              </a:pPr>
              <a:t>16</a:t>
            </a:fld>
            <a:endParaRPr lang="en-US" altLang="en-US"/>
          </a:p>
        </p:txBody>
      </p:sp>
    </p:spTree>
    <p:extLst>
      <p:ext uri="{BB962C8B-B14F-4D97-AF65-F5344CB8AC3E}">
        <p14:creationId xmlns:p14="http://schemas.microsoft.com/office/powerpoint/2010/main" val="260511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Calibri"/>
              </a:rPr>
              <a:t>HERB</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77993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1173163"/>
            <a:ext cx="5634038" cy="3168650"/>
          </a:xfrm>
        </p:spPr>
      </p:sp>
      <p:sp>
        <p:nvSpPr>
          <p:cNvPr id="3" name="Notes Placeholder 2"/>
          <p:cNvSpPr>
            <a:spLocks noGrp="1"/>
          </p:cNvSpPr>
          <p:nvPr>
            <p:ph type="body" idx="1"/>
          </p:nvPr>
        </p:nvSpPr>
        <p:spPr/>
        <p:txBody>
          <a:bodyPr/>
          <a:lstStyle/>
          <a:p>
            <a:r>
              <a:rPr lang="en-CA" dirty="0"/>
              <a:t>Led by the Zones 28 and 32 Analytics Team, this survey was designed to follow up on the 2021 survey completed on clubs in Zones 28 and 32 that grew during the pandemic. In this study we focussed on clubs that had demonstrated successful, long term growth. With the support and collaboration of USA 7 Canada Rotary Co-Ordinators, we were able to extend the survey to encompass clubs in the USA and Canada.</a:t>
            </a:r>
          </a:p>
          <a:p>
            <a:r>
              <a:rPr lang="en-CA" dirty="0"/>
              <a:t>This survey confirmed and enriched the first and leave us confident in the validity of the key drivers of club growth.</a:t>
            </a:r>
          </a:p>
        </p:txBody>
      </p:sp>
      <p:sp>
        <p:nvSpPr>
          <p:cNvPr id="4" name="Slide Number Placeholder 3"/>
          <p:cNvSpPr>
            <a:spLocks noGrp="1"/>
          </p:cNvSpPr>
          <p:nvPr>
            <p:ph type="sldNum" sz="quarter" idx="5"/>
          </p:nvPr>
        </p:nvSpPr>
        <p:spPr/>
        <p:txBody>
          <a:bodyPr/>
          <a:lstStyle/>
          <a:p>
            <a:fld id="{C01C8DE2-39C6-4B2F-88A5-DD9C128E2341}" type="slidenum">
              <a:rPr lang="en-CA" smtClean="0"/>
              <a:t>18</a:t>
            </a:fld>
            <a:endParaRPr lang="en-CA"/>
          </a:p>
        </p:txBody>
      </p:sp>
    </p:spTree>
    <p:extLst>
      <p:ext uri="{BB962C8B-B14F-4D97-AF65-F5344CB8AC3E}">
        <p14:creationId xmlns:p14="http://schemas.microsoft.com/office/powerpoint/2010/main" val="121691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Attrition is the average annual rate at which a club loses members.</a:t>
            </a:r>
          </a:p>
          <a:p>
            <a:r>
              <a:rPr lang="en-CA" dirty="0"/>
              <a:t>Attraction is the average annual rate at which a club gains members.</a:t>
            </a:r>
          </a:p>
          <a:p>
            <a:r>
              <a:rPr lang="en-CA" dirty="0"/>
              <a:t>One way to measure club health is to compare the club’s rates of attrition and attraction. Thanks to the excellent work of Zone 33 Rotary Coordinator Terry Weaver, we were able to compare the attrition and attraction of each club that responded to the survey.</a:t>
            </a:r>
          </a:p>
          <a:p>
            <a:r>
              <a:rPr lang="en-CA" dirty="0"/>
              <a:t>In general, healthy clubs will have an attrition rate of less than 15% and an attraction rate greater than that. As can be seen, the significant majority of clubs in this survey achieved this standard.</a:t>
            </a:r>
          </a:p>
          <a:p>
            <a:endParaRPr lang="en-CA" dirty="0"/>
          </a:p>
          <a:p>
            <a:endParaRPr lang="en-CA" dirty="0"/>
          </a:p>
        </p:txBody>
      </p:sp>
      <p:sp>
        <p:nvSpPr>
          <p:cNvPr id="4" name="Slide Number Placeholder 3"/>
          <p:cNvSpPr>
            <a:spLocks noGrp="1"/>
          </p:cNvSpPr>
          <p:nvPr>
            <p:ph type="sldNum" sz="quarter" idx="5"/>
          </p:nvPr>
        </p:nvSpPr>
        <p:spPr/>
        <p:txBody>
          <a:bodyPr/>
          <a:lstStyle/>
          <a:p>
            <a:fld id="{C01C8DE2-39C6-4B2F-88A5-DD9C128E2341}" type="slidenum">
              <a:rPr lang="en-CA" smtClean="0"/>
              <a:t>19</a:t>
            </a:fld>
            <a:endParaRPr lang="en-CA"/>
          </a:p>
        </p:txBody>
      </p:sp>
    </p:spTree>
    <p:extLst>
      <p:ext uri="{BB962C8B-B14F-4D97-AF65-F5344CB8AC3E}">
        <p14:creationId xmlns:p14="http://schemas.microsoft.com/office/powerpoint/2010/main" val="127114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the data from the first survey as a key basis for inquiry, we were able to seek more detail, with the result that our understanding of the qualities that make clubs successful was enhanced, clarified and expanded:</a:t>
            </a:r>
          </a:p>
          <a:p>
            <a:r>
              <a:rPr lang="en-CA" dirty="0"/>
              <a:t>First, and most importantly, we see that leadership is more than an attribute for success – it is an essential, over arching requirement. Strong leaders create strong clubs. More than this, leaders of clubs focused on 5 key areas, which we will explore in more detail:</a:t>
            </a:r>
          </a:p>
          <a:p>
            <a:r>
              <a:rPr lang="en-CA" dirty="0"/>
              <a:t>Outstanding governance – clubs are well organized, plan, set goals and have continuity in leadership.</a:t>
            </a:r>
          </a:p>
          <a:p>
            <a:r>
              <a:rPr lang="en-CA" dirty="0"/>
              <a:t>Active, intentional member engagement – A healthy, engaged and inspired membership is key to club success.</a:t>
            </a:r>
          </a:p>
          <a:p>
            <a:r>
              <a:rPr lang="en-CA" dirty="0"/>
              <a:t>Dynamic, meaningful service – engaged members keep busy ‘doing’ throughout the year. Rotary is about service.</a:t>
            </a:r>
          </a:p>
          <a:p>
            <a:r>
              <a:rPr lang="en-CA" dirty="0"/>
              <a:t>Strong public image – Clubs aren’t just doing – they’re seen to be doing.</a:t>
            </a:r>
          </a:p>
          <a:p>
            <a:r>
              <a:rPr lang="en-CA" dirty="0"/>
              <a:t>Diversity, Equity and Inclusion – ensuring club membership reflects their community</a:t>
            </a:r>
          </a:p>
          <a:p>
            <a:r>
              <a:rPr lang="en-CA" dirty="0"/>
              <a:t>While not all leaders focussed equally on all 5 areas, most clubs take all these areas seriously.</a:t>
            </a:r>
          </a:p>
        </p:txBody>
      </p:sp>
      <p:sp>
        <p:nvSpPr>
          <p:cNvPr id="4" name="Slide Number Placeholder 3"/>
          <p:cNvSpPr>
            <a:spLocks noGrp="1"/>
          </p:cNvSpPr>
          <p:nvPr>
            <p:ph type="sldNum" sz="quarter" idx="5"/>
          </p:nvPr>
        </p:nvSpPr>
        <p:spPr/>
        <p:txBody>
          <a:bodyPr/>
          <a:lstStyle/>
          <a:p>
            <a:fld id="{C01C8DE2-39C6-4B2F-88A5-DD9C128E2341}" type="slidenum">
              <a:rPr lang="en-CA" smtClean="0"/>
              <a:t>20</a:t>
            </a:fld>
            <a:endParaRPr lang="en-CA"/>
          </a:p>
        </p:txBody>
      </p:sp>
    </p:spTree>
    <p:extLst>
      <p:ext uri="{BB962C8B-B14F-4D97-AF65-F5344CB8AC3E}">
        <p14:creationId xmlns:p14="http://schemas.microsoft.com/office/powerpoint/2010/main" val="176745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Effective governance is highlighted in these clubs by three key elements.</a:t>
            </a:r>
          </a:p>
        </p:txBody>
      </p:sp>
      <p:sp>
        <p:nvSpPr>
          <p:cNvPr id="4" name="Slide Number Placeholder 3"/>
          <p:cNvSpPr>
            <a:spLocks noGrp="1"/>
          </p:cNvSpPr>
          <p:nvPr>
            <p:ph type="sldNum" sz="quarter" idx="5"/>
          </p:nvPr>
        </p:nvSpPr>
        <p:spPr/>
        <p:txBody>
          <a:bodyPr/>
          <a:lstStyle/>
          <a:p>
            <a:fld id="{C01C8DE2-39C6-4B2F-88A5-DD9C128E2341}" type="slidenum">
              <a:rPr lang="en-CA" smtClean="0"/>
              <a:t>21</a:t>
            </a:fld>
            <a:endParaRPr lang="en-CA"/>
          </a:p>
        </p:txBody>
      </p:sp>
    </p:spTree>
    <p:extLst>
      <p:ext uri="{BB962C8B-B14F-4D97-AF65-F5344CB8AC3E}">
        <p14:creationId xmlns:p14="http://schemas.microsoft.com/office/powerpoint/2010/main" val="13175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also have an intentional focus on membership. Leaders keep membership at the top of everyone’s mind. Indeed, most often it was an item for discussion at each club meeting.</a:t>
            </a:r>
          </a:p>
          <a:p>
            <a:endParaRPr lang="en-CA" dirty="0"/>
          </a:p>
          <a:p>
            <a:r>
              <a:rPr lang="en-CA" dirty="0"/>
              <a:t>I want to introduce you to Donna Boyles whose club grew from 21 to 35 during the period of the study. Listen to how she used her imagination and leadership skills to bring her club together in growth. The approach she’s taken is an excellent starting point for leaders of smaller clubs.</a:t>
            </a:r>
          </a:p>
        </p:txBody>
      </p:sp>
      <p:sp>
        <p:nvSpPr>
          <p:cNvPr id="4" name="Slide Number Placeholder 3"/>
          <p:cNvSpPr>
            <a:spLocks noGrp="1"/>
          </p:cNvSpPr>
          <p:nvPr>
            <p:ph type="sldNum" sz="quarter" idx="5"/>
          </p:nvPr>
        </p:nvSpPr>
        <p:spPr/>
        <p:txBody>
          <a:bodyPr/>
          <a:lstStyle/>
          <a:p>
            <a:fld id="{C01C8DE2-39C6-4B2F-88A5-DD9C128E2341}" type="slidenum">
              <a:rPr lang="en-CA" smtClean="0"/>
              <a:t>22</a:t>
            </a:fld>
            <a:endParaRPr lang="en-CA"/>
          </a:p>
        </p:txBody>
      </p:sp>
    </p:spTree>
    <p:extLst>
      <p:ext uri="{BB962C8B-B14F-4D97-AF65-F5344CB8AC3E}">
        <p14:creationId xmlns:p14="http://schemas.microsoft.com/office/powerpoint/2010/main" val="37888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often asked the question:  We are a small club, what should we focus on to grow?  We have limited resources and we can’t focus on all these attributes.  The first step is to understand your club’s assets that would be attractive to people in your community with a heart for service.  Perhaps it’s the service projects you do or maybe youth programs or something else?  Next step might be to have a public image campaign to promote these key assets.  Another idea is presented in the next video:  Have everyone in your club be part of the membership committee: retention, attraction and innovation.  Let’s hear from Donna Boyles on how the King, North Carolina doubled in size using this approach.</a:t>
            </a:r>
          </a:p>
        </p:txBody>
      </p:sp>
      <p:sp>
        <p:nvSpPr>
          <p:cNvPr id="4" name="Slide Number Placeholder 3"/>
          <p:cNvSpPr>
            <a:spLocks noGrp="1"/>
          </p:cNvSpPr>
          <p:nvPr>
            <p:ph type="sldNum" sz="quarter" idx="5"/>
          </p:nvPr>
        </p:nvSpPr>
        <p:spPr/>
        <p:txBody>
          <a:bodyPr/>
          <a:lstStyle/>
          <a:p>
            <a:fld id="{C01C8DE2-39C6-4B2F-88A5-DD9C128E2341}" type="slidenum">
              <a:rPr lang="en-CA" smtClean="0"/>
              <a:t>23</a:t>
            </a:fld>
            <a:endParaRPr lang="en-CA"/>
          </a:p>
        </p:txBody>
      </p:sp>
    </p:spTree>
    <p:extLst>
      <p:ext uri="{BB962C8B-B14F-4D97-AF65-F5344CB8AC3E}">
        <p14:creationId xmlns:p14="http://schemas.microsoft.com/office/powerpoint/2010/main" val="270376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 the presidents from our 2021 study said, “Nobody wants to come to a dull meeting.” This study confirms the important role meetings play in ensuring engaged membership. But these clubs have meetings with a purpose, to strengthen their relationships, to learn together and to engage with each other in service.</a:t>
            </a:r>
          </a:p>
          <a:p>
            <a:r>
              <a:rPr lang="en-CA" dirty="0"/>
              <a:t>Meetings are consistent, yet flexible.</a:t>
            </a:r>
          </a:p>
          <a:p>
            <a:r>
              <a:rPr lang="en-CA" dirty="0"/>
              <a:t>Clubs have a process for engaging, supporting and ‘onboarding’ new members.</a:t>
            </a:r>
          </a:p>
          <a:p>
            <a:r>
              <a:rPr lang="en-CA" dirty="0"/>
              <a:t>And they understand the importance of saying thanks.</a:t>
            </a:r>
          </a:p>
        </p:txBody>
      </p:sp>
      <p:sp>
        <p:nvSpPr>
          <p:cNvPr id="4" name="Slide Number Placeholder 3"/>
          <p:cNvSpPr>
            <a:spLocks noGrp="1"/>
          </p:cNvSpPr>
          <p:nvPr>
            <p:ph type="sldNum" sz="quarter" idx="5"/>
          </p:nvPr>
        </p:nvSpPr>
        <p:spPr/>
        <p:txBody>
          <a:bodyPr/>
          <a:lstStyle/>
          <a:p>
            <a:fld id="{C01C8DE2-39C6-4B2F-88A5-DD9C128E2341}" type="slidenum">
              <a:rPr lang="en-CA" smtClean="0"/>
              <a:t>24</a:t>
            </a:fld>
            <a:endParaRPr lang="en-CA"/>
          </a:p>
        </p:txBody>
      </p:sp>
    </p:spTree>
    <p:extLst>
      <p:ext uri="{BB962C8B-B14F-4D97-AF65-F5344CB8AC3E}">
        <p14:creationId xmlns:p14="http://schemas.microsoft.com/office/powerpoint/2010/main" val="388830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latin typeface="Arial"/>
                <a:cs typeface="Arial"/>
              </a:rPr>
              <a:t>DOUG</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356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clubs meet regularly and are flexible in their approach.  Nearly 30% of these growth clubs have created a satellite club as an alternate experience for prospective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25</a:t>
            </a:fld>
            <a:endParaRPr lang="en-CA"/>
          </a:p>
        </p:txBody>
      </p:sp>
    </p:spTree>
    <p:extLst>
      <p:ext uri="{BB962C8B-B14F-4D97-AF65-F5344CB8AC3E}">
        <p14:creationId xmlns:p14="http://schemas.microsoft.com/office/powerpoint/2010/main" val="232755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Successful clubs make ‘service’ a dynamic center of their activities. They are actively engaged in projects and fundraisers and make it a priority to include community members in those activities. More importantly, and as will be seen, they make service an ongoing, year round priority.</a:t>
            </a:r>
          </a:p>
        </p:txBody>
      </p:sp>
      <p:sp>
        <p:nvSpPr>
          <p:cNvPr id="4" name="Slide Number Placeholder 3"/>
          <p:cNvSpPr>
            <a:spLocks noGrp="1"/>
          </p:cNvSpPr>
          <p:nvPr>
            <p:ph type="sldNum" sz="quarter" idx="5"/>
          </p:nvPr>
        </p:nvSpPr>
        <p:spPr/>
        <p:txBody>
          <a:bodyPr/>
          <a:lstStyle/>
          <a:p>
            <a:fld id="{C01C8DE2-39C6-4B2F-88A5-DD9C128E2341}" type="slidenum">
              <a:rPr lang="en-CA" smtClean="0"/>
              <a:t>26</a:t>
            </a:fld>
            <a:endParaRPr lang="en-CA"/>
          </a:p>
        </p:txBody>
      </p:sp>
    </p:spTree>
    <p:extLst>
      <p:ext uri="{BB962C8B-B14F-4D97-AF65-F5344CB8AC3E}">
        <p14:creationId xmlns:p14="http://schemas.microsoft.com/office/powerpoint/2010/main" val="2397435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can’t emphasize strongly enough how important the act of reaching out to the broader community is to creating the perception of a dynamic, attractive and welcoming group of people. As we quote from the survey. It really is the secret sauce, creating opportunities to engage and inspire ‘not yet Rotarians’.</a:t>
            </a:r>
          </a:p>
        </p:txBody>
      </p:sp>
      <p:sp>
        <p:nvSpPr>
          <p:cNvPr id="4" name="Slide Number Placeholder 3"/>
          <p:cNvSpPr>
            <a:spLocks noGrp="1"/>
          </p:cNvSpPr>
          <p:nvPr>
            <p:ph type="sldNum" sz="quarter" idx="5"/>
          </p:nvPr>
        </p:nvSpPr>
        <p:spPr/>
        <p:txBody>
          <a:bodyPr/>
          <a:lstStyle/>
          <a:p>
            <a:fld id="{C01C8DE2-39C6-4B2F-88A5-DD9C128E2341}" type="slidenum">
              <a:rPr lang="en-CA" smtClean="0"/>
              <a:t>27</a:t>
            </a:fld>
            <a:endParaRPr lang="en-CA"/>
          </a:p>
        </p:txBody>
      </p:sp>
    </p:spTree>
    <p:extLst>
      <p:ext uri="{BB962C8B-B14F-4D97-AF65-F5344CB8AC3E}">
        <p14:creationId xmlns:p14="http://schemas.microsoft.com/office/powerpoint/2010/main" val="131425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Public Image also has played a key role in club growth.  It’s not just doing, it’s being seen doing.</a:t>
            </a:r>
          </a:p>
        </p:txBody>
      </p:sp>
      <p:sp>
        <p:nvSpPr>
          <p:cNvPr id="4" name="Slide Number Placeholder 3"/>
          <p:cNvSpPr>
            <a:spLocks noGrp="1"/>
          </p:cNvSpPr>
          <p:nvPr>
            <p:ph type="sldNum" sz="quarter" idx="5"/>
          </p:nvPr>
        </p:nvSpPr>
        <p:spPr/>
        <p:txBody>
          <a:bodyPr/>
          <a:lstStyle/>
          <a:p>
            <a:fld id="{C01C8DE2-39C6-4B2F-88A5-DD9C128E2341}" type="slidenum">
              <a:rPr lang="en-CA" smtClean="0"/>
              <a:t>28</a:t>
            </a:fld>
            <a:endParaRPr lang="en-CA"/>
          </a:p>
        </p:txBody>
      </p:sp>
    </p:spTree>
    <p:extLst>
      <p:ext uri="{BB962C8B-B14F-4D97-AF65-F5344CB8AC3E}">
        <p14:creationId xmlns:p14="http://schemas.microsoft.com/office/powerpoint/2010/main" val="2848685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01C8DE2-39C6-4B2F-88A5-DD9C128E2341}" type="slidenum">
              <a:rPr lang="en-CA" smtClean="0"/>
              <a:t>29</a:t>
            </a:fld>
            <a:endParaRPr lang="en-CA"/>
          </a:p>
        </p:txBody>
      </p:sp>
    </p:spTree>
    <p:extLst>
      <p:ext uri="{BB962C8B-B14F-4D97-AF65-F5344CB8AC3E}">
        <p14:creationId xmlns:p14="http://schemas.microsoft.com/office/powerpoint/2010/main" val="269024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During interviews with club leaders, it became clear how important a contributor increasing club diversity was to club growth.</a:t>
            </a:r>
          </a:p>
          <a:p>
            <a:r>
              <a:rPr lang="en-CA" dirty="0"/>
              <a:t>Club leaders were intentional in increasing their club’s diversity, recognizing, for example, that younger members we necessary to ensure the club’s long term viability; that they needed to broaden the professions represented in their club; or acting to reduce costs to make membership more appealing.</a:t>
            </a:r>
          </a:p>
          <a:p>
            <a:r>
              <a:rPr lang="en-CA" dirty="0"/>
              <a:t>They also worked to make sure their membership reflected their community and finally, perhaps most importantly, acted to create an environment where everyone felt genuinely welcomed. </a:t>
            </a:r>
          </a:p>
          <a:p>
            <a:endParaRPr lang="en-CA" dirty="0"/>
          </a:p>
          <a:p>
            <a:r>
              <a:rPr lang="en-CA" dirty="0"/>
              <a:t>I want to let another leader conclude this presentation. Mary Anne Velayo is from the Vancouver Mountainview club, a club that grew from 18 to 52 during the period of this study. Let’s listen to her view of Rotary leadership.</a:t>
            </a:r>
          </a:p>
        </p:txBody>
      </p:sp>
      <p:sp>
        <p:nvSpPr>
          <p:cNvPr id="4" name="Slide Number Placeholder 3"/>
          <p:cNvSpPr>
            <a:spLocks noGrp="1"/>
          </p:cNvSpPr>
          <p:nvPr>
            <p:ph type="sldNum" sz="quarter" idx="5"/>
          </p:nvPr>
        </p:nvSpPr>
        <p:spPr/>
        <p:txBody>
          <a:bodyPr/>
          <a:lstStyle/>
          <a:p>
            <a:fld id="{C01C8DE2-39C6-4B2F-88A5-DD9C128E2341}" type="slidenum">
              <a:rPr lang="en-CA" smtClean="0"/>
              <a:t>30</a:t>
            </a:fld>
            <a:endParaRPr lang="en-CA"/>
          </a:p>
        </p:txBody>
      </p:sp>
    </p:spTree>
    <p:extLst>
      <p:ext uri="{BB962C8B-B14F-4D97-AF65-F5344CB8AC3E}">
        <p14:creationId xmlns:p14="http://schemas.microsoft.com/office/powerpoint/2010/main" val="449292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the data from the first survey as a key basis for inquiry, we were able to seek more detail, with the result that our understanding of the qualities that make clubs successful was enhanced, clarified and expanded:</a:t>
            </a:r>
          </a:p>
          <a:p>
            <a:r>
              <a:rPr lang="en-CA" dirty="0"/>
              <a:t>First, and most importantly, we see that leadership is more than an attribute for success – it is an essential, over arching requirement. Strong leaders create strong clubs. More than this, leaders of clubs focused on 5 key areas, which we will explore in more detail:</a:t>
            </a:r>
          </a:p>
          <a:p>
            <a:r>
              <a:rPr lang="en-CA" dirty="0"/>
              <a:t>Outstanding governance – clubs are well organized, plan, set goals and have continuity in leadership.</a:t>
            </a:r>
          </a:p>
          <a:p>
            <a:r>
              <a:rPr lang="en-CA" dirty="0"/>
              <a:t>Active, intentional member engagement – A healthy, engaged and inspired membership is key to club success.</a:t>
            </a:r>
          </a:p>
          <a:p>
            <a:r>
              <a:rPr lang="en-CA" dirty="0"/>
              <a:t>Dynamic, meaningful service – engaged members keep busy ‘doing’ throughout the year. Rotary is about service.</a:t>
            </a:r>
          </a:p>
          <a:p>
            <a:r>
              <a:rPr lang="en-CA" dirty="0"/>
              <a:t>Strong public image – Clubs aren’t just doing – they’re seen to be doing.</a:t>
            </a:r>
          </a:p>
          <a:p>
            <a:r>
              <a:rPr lang="en-CA" dirty="0"/>
              <a:t>Diversity, Equity and Inclusion – ensuring club membership reflects their community</a:t>
            </a:r>
          </a:p>
          <a:p>
            <a:r>
              <a:rPr lang="en-CA" dirty="0"/>
              <a:t>While not all leaders focussed equally on all 5 areas, most clubs take all these areas seriously.</a:t>
            </a:r>
          </a:p>
        </p:txBody>
      </p:sp>
      <p:sp>
        <p:nvSpPr>
          <p:cNvPr id="4" name="Slide Number Placeholder 3"/>
          <p:cNvSpPr>
            <a:spLocks noGrp="1"/>
          </p:cNvSpPr>
          <p:nvPr>
            <p:ph type="sldNum" sz="quarter" idx="5"/>
          </p:nvPr>
        </p:nvSpPr>
        <p:spPr/>
        <p:txBody>
          <a:bodyPr/>
          <a:lstStyle/>
          <a:p>
            <a:fld id="{C01C8DE2-39C6-4B2F-88A5-DD9C128E2341}" type="slidenum">
              <a:rPr lang="en-CA" smtClean="0"/>
              <a:t>31</a:t>
            </a:fld>
            <a:endParaRPr lang="en-CA"/>
          </a:p>
        </p:txBody>
      </p:sp>
    </p:spTree>
    <p:extLst>
      <p:ext uri="{BB962C8B-B14F-4D97-AF65-F5344CB8AC3E}">
        <p14:creationId xmlns:p14="http://schemas.microsoft.com/office/powerpoint/2010/main" val="23222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LOUISA TO DOUG</a:t>
            </a:r>
            <a:r>
              <a:rPr lang="en-US">
                <a:latin typeface="Arial"/>
                <a:cs typeface="Arial"/>
              </a:rPr>
              <a:t>: We're talking about data as a tool and I'm curious—why is that important in an organization like ours?</a:t>
            </a:r>
            <a:endParaRPr lang="en-US">
              <a:cs typeface="Arial"/>
            </a:endParaRPr>
          </a:p>
          <a:p>
            <a:endParaRPr lang="en-US">
              <a:latin typeface="Arial"/>
              <a:cs typeface="Arial"/>
            </a:endParaRPr>
          </a:p>
          <a:p>
            <a:r>
              <a:rPr lang="en-US">
                <a:latin typeface="Arial"/>
                <a:cs typeface="Arial"/>
              </a:rPr>
              <a:t>DOUG: "If you can do it, you can measure it!" "If I can't measure it, does that mean I'm not doing it?"</a:t>
            </a:r>
            <a:endParaRPr lang="en-US">
              <a:cs typeface="Arial"/>
            </a:endParaRPr>
          </a:p>
          <a:p>
            <a:endParaRPr lang="en-US">
              <a:cs typeface="Arial"/>
            </a:endParaRPr>
          </a:p>
          <a:p>
            <a:r>
              <a:rPr lang="en-US">
                <a:latin typeface="Arial"/>
                <a:cs typeface="Arial"/>
              </a:rPr>
              <a:t>Data is the tool we can use to guide us. </a:t>
            </a:r>
            <a:endParaRPr lang="en-US">
              <a:cs typeface="Arial"/>
            </a:endParaRPr>
          </a:p>
          <a:p>
            <a:endParaRPr lang="en-US">
              <a:cs typeface="Arial"/>
            </a:endParaRPr>
          </a:p>
          <a:p>
            <a:r>
              <a:rPr lang="en-US">
                <a:latin typeface="Arial"/>
                <a:cs typeface="Arial"/>
              </a:rPr>
              <a:t>Transition to Terry: "We can use attrition and attraction data to transform Rotary. Terry can you help us understand the important terminology?"</a:t>
            </a:r>
            <a:endParaRPr lang="en-US">
              <a:cs typeface="Arial"/>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52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QUESTION FOR TERRY: Help us understand these terms as you mentioned at the </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757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26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4CFF80-50C0-4BE4-A5AD-146B729C23F9}" type="slidenum">
              <a:rPr lang="en-US" altLang="en-US" smtClean="0"/>
              <a:pPr>
                <a:defRPr/>
              </a:pPr>
              <a:t>8</a:t>
            </a:fld>
            <a:endParaRPr lang="en-US" altLang="en-US"/>
          </a:p>
        </p:txBody>
      </p:sp>
    </p:spTree>
    <p:extLst>
      <p:ext uri="{BB962C8B-B14F-4D97-AF65-F5344CB8AC3E}">
        <p14:creationId xmlns:p14="http://schemas.microsoft.com/office/powerpoint/2010/main" val="309220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6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cs typeface="Calibri" panose="020F0502020204030204"/>
              </a:rPr>
              <a:t>TERRY: </a:t>
            </a:r>
          </a:p>
          <a:p>
            <a:pPr fontAlgn="base"/>
            <a:endParaRPr lang="en-US">
              <a:cs typeface="Calibri" panose="020F0502020204030204"/>
            </a:endParaRPr>
          </a:p>
          <a:p>
            <a:pPr fontAlgn="base"/>
            <a:r>
              <a:rPr lang="en-US">
                <a:cs typeface="Calibri" panose="020F0502020204030204"/>
              </a:rPr>
              <a:t>CUE FOR LEE ANN: here’s a sneak preview of what that information will look like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61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cs typeface="Calibri" panose="020F0502020204030204"/>
              </a:rPr>
              <a:t>TERRY: </a:t>
            </a:r>
          </a:p>
          <a:p>
            <a:pPr fontAlgn="base"/>
            <a:endParaRPr lang="en-US">
              <a:cs typeface="Calibri" panose="020F0502020204030204"/>
            </a:endParaRPr>
          </a:p>
          <a:p>
            <a:pPr fontAlgn="base"/>
            <a:r>
              <a:rPr lang="en-US">
                <a:cs typeface="Calibri" panose="020F0502020204030204"/>
              </a:rPr>
              <a:t>CUE FOR LEE ANN: here’s a sneak preview of what that information will look like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96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9997-2463-A7E1-F286-CB95B9B6C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82AFD4-5796-59F0-12E8-D3D765298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895C32-C4B1-39C9-C9C4-393A9DA25382}"/>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A254AD91-8937-BFD5-2978-3C0B8CA739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4DB1E4-9589-1436-9099-F50C237EA06E}"/>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3544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96D3-2D25-77FE-89CF-949CC9A0893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ADF673-9AF6-55B7-E8F7-8AA219F541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E1118B-E0CC-61BF-5E18-0F361426ACE3}"/>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1B187E61-5BD8-F6CB-52D7-564A82D904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D4387E-2B89-091F-6ADD-0523B3906E2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239741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B4FAC-5473-5F54-678D-9745F5672F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4493AD-5D82-FB2A-B857-FDC871041B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397E1A-DA30-3A83-BEFB-E70330E28F19}"/>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792FC463-23C9-6869-328E-2F913991CC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5B48CCE-F1EA-3EAC-3E69-B9CB0F8EB2BC}"/>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27428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1" y="1"/>
            <a:ext cx="12192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2"/>
            <a:ext cx="11506201" cy="1540043"/>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1" y="6673335"/>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390646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2"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2" y="0"/>
            <a:ext cx="6096001"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9"/>
            <a:ext cx="4978401"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3"/>
            <a:ext cx="4986867" cy="1975764"/>
          </a:xfrm>
        </p:spPr>
        <p:txBody>
          <a:bodyPr>
            <a:normAutofit/>
          </a:bodyPr>
          <a:lstStyle>
            <a:lvl1pPr marL="0" indent="0" algn="l">
              <a:buNone/>
              <a:defRPr sz="2199">
                <a:solidFill>
                  <a:schemeClr val="bg1"/>
                </a:solidFill>
                <a:latin typeface="+mj-lt"/>
              </a:defRPr>
            </a:lvl1pPr>
            <a:lvl2pPr marL="457109" indent="0" algn="ctr">
              <a:buNone/>
              <a:defRPr sz="2000"/>
            </a:lvl2pPr>
            <a:lvl3pPr marL="914217" indent="0" algn="ctr">
              <a:buNone/>
              <a:defRPr sz="1800"/>
            </a:lvl3pPr>
            <a:lvl4pPr marL="1371326" indent="0" algn="ctr">
              <a:buNone/>
              <a:defRPr sz="1600"/>
            </a:lvl4pPr>
            <a:lvl5pPr marL="1828435" indent="0" algn="ctr">
              <a:buNone/>
              <a:defRPr sz="1600"/>
            </a:lvl5pPr>
            <a:lvl6pPr marL="2285544" indent="0" algn="ctr">
              <a:buNone/>
              <a:defRPr sz="1600"/>
            </a:lvl6pPr>
            <a:lvl7pPr marL="2742651" indent="0" algn="ctr">
              <a:buNone/>
              <a:defRPr sz="1600"/>
            </a:lvl7pPr>
            <a:lvl8pPr marL="3199760" indent="0" algn="ctr">
              <a:buNone/>
              <a:defRPr sz="1600"/>
            </a:lvl8pPr>
            <a:lvl9pPr marL="3656869"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10256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1E770-92B2-6340-83CA-3038896B2987}"/>
              </a:ext>
            </a:extLst>
          </p:cNvPr>
          <p:cNvPicPr>
            <a:picLocks noChangeAspect="1"/>
          </p:cNvPicPr>
          <p:nvPr userDrawn="1"/>
        </p:nvPicPr>
        <p:blipFill>
          <a:blip r:embed="rId2"/>
          <a:stretch>
            <a:fillRect/>
          </a:stretch>
        </p:blipFill>
        <p:spPr>
          <a:xfrm>
            <a:off x="9226472" y="6271848"/>
            <a:ext cx="2716437" cy="391968"/>
          </a:xfrm>
          <a:prstGeom prst="rect">
            <a:avLst/>
          </a:prstGeom>
        </p:spPr>
      </p:pic>
    </p:spTree>
    <p:extLst>
      <p:ext uri="{BB962C8B-B14F-4D97-AF65-F5344CB8AC3E}">
        <p14:creationId xmlns:p14="http://schemas.microsoft.com/office/powerpoint/2010/main" val="395656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6764-D395-3379-90AD-3B88E93E2BD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406AF7-2AD8-D2D0-D606-6CD409CFC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8F21CA-21AA-181E-9B96-7349D2938E6E}"/>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A93D280B-05C8-98F1-1CC3-7E9FFF282DB0}"/>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29221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C1BE-D6F9-8985-6B3D-9D20D6573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18C7092-870E-1815-4910-FC1FE73E1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8DB03-CB2B-6AE6-16B4-72B8DA1D469D}"/>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4C46840E-F986-6B85-4AD4-78596DB3D21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E8DC23-9281-F309-5759-118FF47A0E0B}"/>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4409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A940-0C72-0E7A-9781-7938D7C2EB0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9BB8D4-2F99-FA03-DE59-A4D388858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F780419-A93D-B47C-014E-3D5B94172F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5B72FB0-17D8-FA55-7C3B-85F751157C26}"/>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6" name="Footer Placeholder 5">
            <a:extLst>
              <a:ext uri="{FF2B5EF4-FFF2-40B4-BE49-F238E27FC236}">
                <a16:creationId xmlns:a16="http://schemas.microsoft.com/office/drawing/2014/main" id="{28BBE4F4-E7A7-98AE-6B4E-2A6BB306DE3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DC6F80-59B5-5A59-3DBD-627E338DD556}"/>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1934437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59C7-7679-2E6B-D3FC-D29D4716E56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BF77EC-BE16-2925-6C8F-DAC06ECB2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E4199-F2EC-8737-91C1-92C5AA2F2F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92FCE7F-88E5-5D46-1895-81F63448C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69F1DE-0DDC-3094-277F-10B52C1CC9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5F3B6FA-73E3-BE60-C7E6-157F74778AC5}"/>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8" name="Footer Placeholder 7">
            <a:extLst>
              <a:ext uri="{FF2B5EF4-FFF2-40B4-BE49-F238E27FC236}">
                <a16:creationId xmlns:a16="http://schemas.microsoft.com/office/drawing/2014/main" id="{C34B694D-9F03-D8F2-D9F9-0967A4DFD9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7419087-8835-CEE0-6038-C97067474153}"/>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118089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5CE6-BD48-7579-559B-9DCF0E134C5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DE7DC2A-69A6-645F-3512-4F0B91B6FC13}"/>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4" name="Footer Placeholder 3">
            <a:extLst>
              <a:ext uri="{FF2B5EF4-FFF2-40B4-BE49-F238E27FC236}">
                <a16:creationId xmlns:a16="http://schemas.microsoft.com/office/drawing/2014/main" id="{C3B38CA8-5FCB-86F6-7BD7-882DE57096F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AD3157D-AFD2-DF4B-7A5E-E9F6B929104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236992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2DB7A-6619-2B46-C1F7-12EAF68BE23E}"/>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3" name="Footer Placeholder 2">
            <a:extLst>
              <a:ext uri="{FF2B5EF4-FFF2-40B4-BE49-F238E27FC236}">
                <a16:creationId xmlns:a16="http://schemas.microsoft.com/office/drawing/2014/main" id="{BC5092AE-995D-1BDF-DB4F-C8EBF74DC27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1FF0F34-C91B-A994-C0A0-F028F684B219}"/>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561551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7868-4E48-B3EC-F86B-224E7A692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E0D13C-068F-5C9C-CE54-085865A59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8DA2500-F7E7-609C-4949-18E9AB380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1ECF6-1792-2A64-FE94-D7404B781654}"/>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6" name="Footer Placeholder 5">
            <a:extLst>
              <a:ext uri="{FF2B5EF4-FFF2-40B4-BE49-F238E27FC236}">
                <a16:creationId xmlns:a16="http://schemas.microsoft.com/office/drawing/2014/main" id="{20F7DCB8-9171-EA86-0654-320299C6FEF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9B8A29E-9C45-14EC-CE27-C8E61E052390}"/>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325143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7B3F-45C2-4986-A457-73237FC88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EC46731-F9D2-9FEB-B906-E7F9AFB86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1ED5C07-4EC5-676A-A531-E8A95D2BB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F9A1A-554C-1293-D617-929FEBD32DED}"/>
              </a:ext>
            </a:extLst>
          </p:cNvPr>
          <p:cNvSpPr>
            <a:spLocks noGrp="1"/>
          </p:cNvSpPr>
          <p:nvPr>
            <p:ph type="dt" sz="half" idx="10"/>
          </p:nvPr>
        </p:nvSpPr>
        <p:spPr/>
        <p:txBody>
          <a:bodyPr/>
          <a:lstStyle/>
          <a:p>
            <a:fld id="{39E80E5C-3D17-4433-8F70-C31D200F095E}" type="datetimeFigureOut">
              <a:rPr lang="en-CA" smtClean="0"/>
              <a:t>2023-02-26</a:t>
            </a:fld>
            <a:endParaRPr lang="en-CA"/>
          </a:p>
        </p:txBody>
      </p:sp>
      <p:sp>
        <p:nvSpPr>
          <p:cNvPr id="6" name="Footer Placeholder 5">
            <a:extLst>
              <a:ext uri="{FF2B5EF4-FFF2-40B4-BE49-F238E27FC236}">
                <a16:creationId xmlns:a16="http://schemas.microsoft.com/office/drawing/2014/main" id="{577C7E13-27BC-0F7E-017A-B46B5DD456C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9FB5B-E3E0-E311-EDB3-170FFA97C4C5}"/>
              </a:ext>
            </a:extLst>
          </p:cNvPr>
          <p:cNvSpPr>
            <a:spLocks noGrp="1"/>
          </p:cNvSpPr>
          <p:nvPr>
            <p:ph type="sldNum" sz="quarter" idx="12"/>
          </p:nvPr>
        </p:nvSpPr>
        <p:spPr/>
        <p:txBody>
          <a:bodyPr/>
          <a:lstStyle/>
          <a:p>
            <a:fld id="{7A5E791D-1EBD-478C-9BE6-BB9C310E37F5}" type="slidenum">
              <a:rPr lang="en-CA" smtClean="0"/>
              <a:t>‹#›</a:t>
            </a:fld>
            <a:endParaRPr lang="en-CA"/>
          </a:p>
        </p:txBody>
      </p:sp>
    </p:spTree>
    <p:extLst>
      <p:ext uri="{BB962C8B-B14F-4D97-AF65-F5344CB8AC3E}">
        <p14:creationId xmlns:p14="http://schemas.microsoft.com/office/powerpoint/2010/main" val="85127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DD34D-7B16-22F9-EE15-FA25C7B23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A6E7B0D-DE4B-A671-FB2F-9E1747DB3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3FAF974-6307-09F7-7B78-07591C574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80E5C-3D17-4433-8F70-C31D200F095E}" type="datetimeFigureOut">
              <a:rPr lang="en-CA" smtClean="0"/>
              <a:t>2023-02-26</a:t>
            </a:fld>
            <a:endParaRPr lang="en-CA"/>
          </a:p>
        </p:txBody>
      </p:sp>
      <p:sp>
        <p:nvSpPr>
          <p:cNvPr id="5" name="Footer Placeholder 4">
            <a:extLst>
              <a:ext uri="{FF2B5EF4-FFF2-40B4-BE49-F238E27FC236}">
                <a16:creationId xmlns:a16="http://schemas.microsoft.com/office/drawing/2014/main" id="{31EDFC6D-A947-660D-DAF2-E2EA5AB7E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BA080E7-03CA-8F4F-D355-DF9B75CFA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E791D-1EBD-478C-9BE6-BB9C310E37F5}" type="slidenum">
              <a:rPr lang="en-CA" smtClean="0"/>
              <a:t>‹#›</a:t>
            </a:fld>
            <a:endParaRPr lang="en-CA"/>
          </a:p>
        </p:txBody>
      </p:sp>
      <p:pic>
        <p:nvPicPr>
          <p:cNvPr id="9" name="Picture 8">
            <a:extLst>
              <a:ext uri="{FF2B5EF4-FFF2-40B4-BE49-F238E27FC236}">
                <a16:creationId xmlns:a16="http://schemas.microsoft.com/office/drawing/2014/main" id="{9FB2BF6A-2FBC-EBB9-B79D-C96E3B31F34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2200" y="6102407"/>
            <a:ext cx="2011136" cy="755593"/>
          </a:xfrm>
          <a:prstGeom prst="rect">
            <a:avLst/>
          </a:prstGeom>
        </p:spPr>
      </p:pic>
    </p:spTree>
    <p:extLst>
      <p:ext uri="{BB962C8B-B14F-4D97-AF65-F5344CB8AC3E}">
        <p14:creationId xmlns:p14="http://schemas.microsoft.com/office/powerpoint/2010/main" val="69779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1FC0DDE3-498C-E1B4-DF6F-1781D5C261C1}"/>
              </a:ext>
            </a:extLst>
          </p:cNvPr>
          <p:cNvSpPr txBox="1">
            <a:spLocks/>
          </p:cNvSpPr>
          <p:nvPr/>
        </p:nvSpPr>
        <p:spPr>
          <a:xfrm>
            <a:off x="-34772" y="0"/>
            <a:ext cx="12261543" cy="6886863"/>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3300">
              <a:solidFill>
                <a:prstClr val="white"/>
              </a:solidFill>
              <a:latin typeface="Arial" panose="020B0604020202020204"/>
            </a:endParaRPr>
          </a:p>
        </p:txBody>
      </p:sp>
      <p:pic>
        <p:nvPicPr>
          <p:cNvPr id="6" name="Picture 5" descr="A group of people sitting at a table with food and drinks&#10;&#10;Description automatically generated with medium confidence">
            <a:extLst>
              <a:ext uri="{FF2B5EF4-FFF2-40B4-BE49-F238E27FC236}">
                <a16:creationId xmlns:a16="http://schemas.microsoft.com/office/drawing/2014/main" id="{93981EB1-1F4F-EC25-E051-0D9E13F1F6C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 contrast="-30000"/>
                    </a14:imgEffect>
                  </a14:imgLayer>
                </a14:imgProps>
              </a:ext>
            </a:extLst>
          </a:blip>
          <a:stretch>
            <a:fillRect/>
          </a:stretch>
        </p:blipFill>
        <p:spPr>
          <a:xfrm>
            <a:off x="1519525" y="214861"/>
            <a:ext cx="9256521" cy="6457139"/>
          </a:xfrm>
          <a:prstGeom prst="rect">
            <a:avLst/>
          </a:prstGeom>
        </p:spPr>
      </p:pic>
      <p:sp>
        <p:nvSpPr>
          <p:cNvPr id="7" name="Text Placeholder 26">
            <a:extLst>
              <a:ext uri="{FF2B5EF4-FFF2-40B4-BE49-F238E27FC236}">
                <a16:creationId xmlns:a16="http://schemas.microsoft.com/office/drawing/2014/main" id="{312A0E5A-43D2-E5EA-9A58-26F3EF3BC578}"/>
              </a:ext>
            </a:extLst>
          </p:cNvPr>
          <p:cNvSpPr txBox="1">
            <a:spLocks/>
          </p:cNvSpPr>
          <p:nvPr/>
        </p:nvSpPr>
        <p:spPr>
          <a:xfrm>
            <a:off x="1415954" y="257037"/>
            <a:ext cx="9441436" cy="851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rPr>
              <a:t>INTENTIONAL LEADERSHIP FOR GROWTH</a:t>
            </a:r>
          </a:p>
          <a:p>
            <a:pPr marL="0" indent="0" algn="ctr">
              <a:buNone/>
            </a:pPr>
            <a:endPar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endPar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endPar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endPar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endParaRPr lang="en-US" sz="48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endParaRPr lang="en-US" sz="1100" b="1" i="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marL="0" indent="0" algn="ctr">
              <a:buNone/>
            </a:pPr>
            <a:r>
              <a:rPr lang="en-US" b="1" i="1" dirty="0">
                <a:solidFill>
                  <a:schemeClr val="bg1"/>
                </a:solidFill>
                <a:effectLst>
                  <a:outerShdw blurRad="38100" dist="38100" dir="2700000" algn="tl">
                    <a:srgbClr val="000000">
                      <a:alpha val="43137"/>
                    </a:srgbClr>
                  </a:outerShdw>
                </a:effectLst>
                <a:latin typeface="Arial" charset="0"/>
                <a:ea typeface="Arial" charset="0"/>
                <a:cs typeface="Arial" charset="0"/>
              </a:rPr>
              <a:t>How Rotary Leaders Ensure Their Clubs Thrive</a:t>
            </a:r>
            <a:endParaRPr lang="en-US" b="1" i="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F37CFD6-70A1-5834-D9DB-A9B0F1A2D7EB}"/>
              </a:ext>
            </a:extLst>
          </p:cNvPr>
          <p:cNvSpPr txBox="1"/>
          <p:nvPr/>
        </p:nvSpPr>
        <p:spPr>
          <a:xfrm>
            <a:off x="5690586" y="3080551"/>
            <a:ext cx="914400" cy="914400"/>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411960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8DDA825A-3348-4194-ACB3-D215CC82ECAE}"/>
              </a:ext>
            </a:extLst>
          </p:cNvPr>
          <p:cNvSpPr/>
          <p:nvPr/>
        </p:nvSpPr>
        <p:spPr>
          <a:xfrm>
            <a:off x="2532972" y="1391006"/>
            <a:ext cx="5594002" cy="4075988"/>
          </a:xfrm>
          <a:prstGeom prst="rect">
            <a:avLst/>
          </a:prstGeom>
          <a:solidFill>
            <a:srgbClr val="15458F"/>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2" name="TextBox 17">
            <a:extLst>
              <a:ext uri="{FF2B5EF4-FFF2-40B4-BE49-F238E27FC236}">
                <a16:creationId xmlns:a16="http://schemas.microsoft.com/office/drawing/2014/main" id="{C09DDCEF-55FB-402E-BA75-0D3773516AFC}"/>
              </a:ext>
            </a:extLst>
          </p:cNvPr>
          <p:cNvSpPr txBox="1"/>
          <p:nvPr/>
        </p:nvSpPr>
        <p:spPr>
          <a:xfrm>
            <a:off x="3917832" y="6199524"/>
            <a:ext cx="2838251"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Attrition Rate (%)</a:t>
            </a:r>
          </a:p>
        </p:txBody>
      </p:sp>
      <p:sp>
        <p:nvSpPr>
          <p:cNvPr id="13" name="TextBox 18">
            <a:extLst>
              <a:ext uri="{FF2B5EF4-FFF2-40B4-BE49-F238E27FC236}">
                <a16:creationId xmlns:a16="http://schemas.microsoft.com/office/drawing/2014/main" id="{79AB043B-AA88-49CF-883E-34D39DE1C414}"/>
              </a:ext>
            </a:extLst>
          </p:cNvPr>
          <p:cNvSpPr txBox="1"/>
          <p:nvPr/>
        </p:nvSpPr>
        <p:spPr>
          <a:xfrm rot="16200000">
            <a:off x="-515080" y="3099606"/>
            <a:ext cx="3120380"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Attraction Rate (%)</a:t>
            </a:r>
          </a:p>
        </p:txBody>
      </p:sp>
      <p:sp>
        <p:nvSpPr>
          <p:cNvPr id="27" name="TextBox 30">
            <a:extLst>
              <a:ext uri="{FF2B5EF4-FFF2-40B4-BE49-F238E27FC236}">
                <a16:creationId xmlns:a16="http://schemas.microsoft.com/office/drawing/2014/main" id="{FE924987-6A1B-4A06-BA48-FE7B60EF74EE}"/>
              </a:ext>
            </a:extLst>
          </p:cNvPr>
          <p:cNvSpPr txBox="1"/>
          <p:nvPr/>
        </p:nvSpPr>
        <p:spPr>
          <a:xfrm>
            <a:off x="9785490" y="1398592"/>
            <a:ext cx="528324" cy="461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200" u="sng">
                <a:solidFill>
                  <a:srgbClr val="FFFFFF"/>
                </a:solidFill>
              </a:defRPr>
            </a:lvl1pPr>
          </a:lstStyle>
          <a:p>
            <a:pPr defTabSz="609478"/>
            <a:r>
              <a:rPr sz="2399">
                <a:latin typeface="Arial Narrow" panose="020B0606020202030204" pitchFamily="34" charset="0"/>
              </a:rPr>
              <a:t>Key</a:t>
            </a:r>
          </a:p>
        </p:txBody>
      </p:sp>
      <p:grpSp>
        <p:nvGrpSpPr>
          <p:cNvPr id="28" name="Rectangle 31">
            <a:extLst>
              <a:ext uri="{FF2B5EF4-FFF2-40B4-BE49-F238E27FC236}">
                <a16:creationId xmlns:a16="http://schemas.microsoft.com/office/drawing/2014/main" id="{0CEFAD85-7D04-43B8-9BBD-9F8CD47DB841}"/>
              </a:ext>
            </a:extLst>
          </p:cNvPr>
          <p:cNvGrpSpPr/>
          <p:nvPr/>
        </p:nvGrpSpPr>
        <p:grpSpPr>
          <a:xfrm>
            <a:off x="2532973" y="4096367"/>
            <a:ext cx="1960376" cy="1357172"/>
            <a:chOff x="0" y="-12107"/>
            <a:chExt cx="2614514" cy="1810031"/>
          </a:xfrm>
        </p:grpSpPr>
        <p:sp>
          <p:nvSpPr>
            <p:cNvPr id="29" name="Rectangle">
              <a:extLst>
                <a:ext uri="{FF2B5EF4-FFF2-40B4-BE49-F238E27FC236}">
                  <a16:creationId xmlns:a16="http://schemas.microsoft.com/office/drawing/2014/main" id="{D72297F9-2E21-48BE-8CB1-6F7EDEFCF666}"/>
                </a:ext>
              </a:extLst>
            </p:cNvPr>
            <p:cNvSpPr/>
            <p:nvPr/>
          </p:nvSpPr>
          <p:spPr>
            <a:xfrm>
              <a:off x="0" y="-12107"/>
              <a:ext cx="2614514" cy="1810031"/>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0" name="Stuck in Place">
              <a:extLst>
                <a:ext uri="{FF2B5EF4-FFF2-40B4-BE49-F238E27FC236}">
                  <a16:creationId xmlns:a16="http://schemas.microsoft.com/office/drawing/2014/main" id="{6B3D1950-ABB3-4ECA-B53A-5E7B2A277509}"/>
                </a:ext>
              </a:extLst>
            </p:cNvPr>
            <p:cNvSpPr txBox="1"/>
            <p:nvPr/>
          </p:nvSpPr>
          <p:spPr>
            <a:xfrm>
              <a:off x="73660" y="289494"/>
              <a:ext cx="2467193" cy="12310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lvl1pPr>
            </a:lstStyle>
            <a:p>
              <a:pPr defTabSz="609478"/>
              <a:r>
                <a:rPr lang="en-US" sz="2699">
                  <a:solidFill>
                    <a:prstClr val="black"/>
                  </a:solidFill>
                  <a:latin typeface="Arial Narrow" panose="020B0606020202030204" pitchFamily="34" charset="0"/>
                </a:rPr>
                <a:t>Aging</a:t>
              </a:r>
              <a:br>
                <a:rPr lang="en-US" sz="2699">
                  <a:solidFill>
                    <a:prstClr val="black"/>
                  </a:solidFill>
                  <a:latin typeface="Arial Narrow" panose="020B0606020202030204" pitchFamily="34" charset="0"/>
                </a:rPr>
              </a:br>
              <a:r>
                <a:rPr lang="en-US" sz="2699">
                  <a:solidFill>
                    <a:prstClr val="black"/>
                  </a:solidFill>
                  <a:latin typeface="Arial Narrow" panose="020B0606020202030204" pitchFamily="34" charset="0"/>
                </a:rPr>
                <a:t>Out</a:t>
              </a:r>
              <a:endParaRPr sz="2699">
                <a:solidFill>
                  <a:prstClr val="black"/>
                </a:solidFill>
                <a:latin typeface="Arial Narrow" panose="020B0606020202030204" pitchFamily="34" charset="0"/>
              </a:endParaRPr>
            </a:p>
          </p:txBody>
        </p:sp>
      </p:grpSp>
      <p:grpSp>
        <p:nvGrpSpPr>
          <p:cNvPr id="31" name="Rectangle 32">
            <a:extLst>
              <a:ext uri="{FF2B5EF4-FFF2-40B4-BE49-F238E27FC236}">
                <a16:creationId xmlns:a16="http://schemas.microsoft.com/office/drawing/2014/main" id="{07DCBCB8-4E92-4F01-BE5E-4C2A2D36234D}"/>
              </a:ext>
            </a:extLst>
          </p:cNvPr>
          <p:cNvGrpSpPr/>
          <p:nvPr/>
        </p:nvGrpSpPr>
        <p:grpSpPr>
          <a:xfrm>
            <a:off x="6279013" y="1387474"/>
            <a:ext cx="1848720" cy="1382981"/>
            <a:chOff x="0" y="-1"/>
            <a:chExt cx="2465599" cy="1844452"/>
          </a:xfrm>
        </p:grpSpPr>
        <p:sp>
          <p:nvSpPr>
            <p:cNvPr id="32" name="Rectangle">
              <a:extLst>
                <a:ext uri="{FF2B5EF4-FFF2-40B4-BE49-F238E27FC236}">
                  <a16:creationId xmlns:a16="http://schemas.microsoft.com/office/drawing/2014/main" id="{4C51C881-EDBF-4412-AE3B-D25816443B6A}"/>
                </a:ext>
              </a:extLst>
            </p:cNvPr>
            <p:cNvSpPr/>
            <p:nvPr/>
          </p:nvSpPr>
          <p:spPr>
            <a:xfrm>
              <a:off x="0" y="-1"/>
              <a:ext cx="2465599" cy="1844452"/>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3" name="High Turnover">
              <a:extLst>
                <a:ext uri="{FF2B5EF4-FFF2-40B4-BE49-F238E27FC236}">
                  <a16:creationId xmlns:a16="http://schemas.microsoft.com/office/drawing/2014/main" id="{275E0F04-035C-4315-B5E5-A20016C392F4}"/>
                </a:ext>
              </a:extLst>
            </p:cNvPr>
            <p:cNvSpPr txBox="1"/>
            <p:nvPr/>
          </p:nvSpPr>
          <p:spPr>
            <a:xfrm>
              <a:off x="73660" y="306702"/>
              <a:ext cx="2318278" cy="12310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3600" b="1"/>
              </a:lvl1pPr>
            </a:lstStyle>
            <a:p>
              <a:pPr defTabSz="609478"/>
              <a:r>
                <a:rPr sz="2699">
                  <a:solidFill>
                    <a:prstClr val="black"/>
                  </a:solidFill>
                  <a:latin typeface="Arial Narrow" panose="020B0606020202030204" pitchFamily="34" charset="0"/>
                </a:rPr>
                <a:t>High Turnover</a:t>
              </a:r>
            </a:p>
          </p:txBody>
        </p:sp>
      </p:grpSp>
      <p:sp>
        <p:nvSpPr>
          <p:cNvPr id="37" name="Rectangle 3">
            <a:extLst>
              <a:ext uri="{FF2B5EF4-FFF2-40B4-BE49-F238E27FC236}">
                <a16:creationId xmlns:a16="http://schemas.microsoft.com/office/drawing/2014/main" id="{0AB06228-F303-4EC8-B6ED-AF509FE041A7}"/>
              </a:ext>
            </a:extLst>
          </p:cNvPr>
          <p:cNvSpPr/>
          <p:nvPr/>
        </p:nvSpPr>
        <p:spPr>
          <a:xfrm>
            <a:off x="2529590" y="2799712"/>
            <a:ext cx="1946118" cy="1296656"/>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0" name="Rectangle 36">
            <a:extLst>
              <a:ext uri="{FF2B5EF4-FFF2-40B4-BE49-F238E27FC236}">
                <a16:creationId xmlns:a16="http://schemas.microsoft.com/office/drawing/2014/main" id="{B484A018-861E-4158-9EFF-75EE45673EF5}"/>
              </a:ext>
            </a:extLst>
          </p:cNvPr>
          <p:cNvSpPr/>
          <p:nvPr/>
        </p:nvSpPr>
        <p:spPr>
          <a:xfrm>
            <a:off x="6279013" y="2776003"/>
            <a:ext cx="1847961" cy="1320365"/>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 name="TextBox 1">
            <a:extLst>
              <a:ext uri="{FF2B5EF4-FFF2-40B4-BE49-F238E27FC236}">
                <a16:creationId xmlns:a16="http://schemas.microsoft.com/office/drawing/2014/main" id="{76885015-3468-469F-9FE3-072B5FE45DAC}"/>
              </a:ext>
            </a:extLst>
          </p:cNvPr>
          <p:cNvSpPr txBox="1"/>
          <p:nvPr/>
        </p:nvSpPr>
        <p:spPr>
          <a:xfrm>
            <a:off x="1376034" y="4419342"/>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1" name="TextBox 40">
            <a:extLst>
              <a:ext uri="{FF2B5EF4-FFF2-40B4-BE49-F238E27FC236}">
                <a16:creationId xmlns:a16="http://schemas.microsoft.com/office/drawing/2014/main" id="{0D08D93C-CB95-448C-8A72-D9C37D645018}"/>
              </a:ext>
            </a:extLst>
          </p:cNvPr>
          <p:cNvSpPr txBox="1"/>
          <p:nvPr/>
        </p:nvSpPr>
        <p:spPr>
          <a:xfrm>
            <a:off x="2976786" y="5521997"/>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2" name="TextBox 41">
            <a:extLst>
              <a:ext uri="{FF2B5EF4-FFF2-40B4-BE49-F238E27FC236}">
                <a16:creationId xmlns:a16="http://schemas.microsoft.com/office/drawing/2014/main" id="{08785D7A-EAD6-4457-8473-5B2A16E09D5B}"/>
              </a:ext>
            </a:extLst>
          </p:cNvPr>
          <p:cNvSpPr txBox="1"/>
          <p:nvPr/>
        </p:nvSpPr>
        <p:spPr>
          <a:xfrm>
            <a:off x="1337420" y="1733048"/>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(&gt;15%)</a:t>
            </a:r>
          </a:p>
        </p:txBody>
      </p:sp>
      <p:sp>
        <p:nvSpPr>
          <p:cNvPr id="43" name="TextBox 42">
            <a:extLst>
              <a:ext uri="{FF2B5EF4-FFF2-40B4-BE49-F238E27FC236}">
                <a16:creationId xmlns:a16="http://schemas.microsoft.com/office/drawing/2014/main" id="{DC0A1121-3F1E-4940-B817-9345625701B3}"/>
              </a:ext>
            </a:extLst>
          </p:cNvPr>
          <p:cNvSpPr txBox="1"/>
          <p:nvPr/>
        </p:nvSpPr>
        <p:spPr>
          <a:xfrm>
            <a:off x="6638668" y="5498955"/>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(&gt;18%)</a:t>
            </a:r>
          </a:p>
        </p:txBody>
      </p:sp>
      <p:sp>
        <p:nvSpPr>
          <p:cNvPr id="46" name="Oval 45"/>
          <p:cNvSpPr/>
          <p:nvPr/>
        </p:nvSpPr>
        <p:spPr>
          <a:xfrm>
            <a:off x="6563749" y="5484894"/>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47" name="Oval 46"/>
          <p:cNvSpPr/>
          <p:nvPr/>
        </p:nvSpPr>
        <p:spPr>
          <a:xfrm>
            <a:off x="1299961" y="1708430"/>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34" name="Rectangle 34">
            <a:extLst>
              <a:ext uri="{FF2B5EF4-FFF2-40B4-BE49-F238E27FC236}">
                <a16:creationId xmlns:a16="http://schemas.microsoft.com/office/drawing/2014/main" id="{488C494F-4F4E-43ED-BF6C-C8316C7022E1}"/>
              </a:ext>
            </a:extLst>
          </p:cNvPr>
          <p:cNvSpPr/>
          <p:nvPr/>
        </p:nvSpPr>
        <p:spPr>
          <a:xfrm>
            <a:off x="4490907" y="140200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35" name="Rectangle 21">
            <a:extLst>
              <a:ext uri="{FF2B5EF4-FFF2-40B4-BE49-F238E27FC236}">
                <a16:creationId xmlns:a16="http://schemas.microsoft.com/office/drawing/2014/main" id="{80D7AFF7-8FE5-4344-B861-D43342DDAA2F}"/>
              </a:ext>
            </a:extLst>
          </p:cNvPr>
          <p:cNvGrpSpPr/>
          <p:nvPr/>
        </p:nvGrpSpPr>
        <p:grpSpPr>
          <a:xfrm>
            <a:off x="2549680" y="1419310"/>
            <a:ext cx="1946120" cy="1399367"/>
            <a:chOff x="-1" y="-1"/>
            <a:chExt cx="2595500" cy="1866308"/>
          </a:xfrm>
        </p:grpSpPr>
        <p:sp>
          <p:nvSpPr>
            <p:cNvPr id="36"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4" name="Growth Culture">
              <a:extLst>
                <a:ext uri="{FF2B5EF4-FFF2-40B4-BE49-F238E27FC236}">
                  <a16:creationId xmlns:a16="http://schemas.microsoft.com/office/drawing/2014/main" id="{858DBF09-0495-4EBF-ABD6-6184EE3E9CE5}"/>
                </a:ext>
              </a:extLst>
            </p:cNvPr>
            <p:cNvSpPr txBox="1"/>
            <p:nvPr/>
          </p:nvSpPr>
          <p:spPr>
            <a:xfrm>
              <a:off x="73659" y="225100"/>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a:t>
              </a:r>
              <a:br>
                <a:rPr lang="en-US" sz="3150">
                  <a:latin typeface="Arial Narrow" panose="020B0606020202030204" pitchFamily="34" charset="0"/>
                </a:rPr>
              </a:br>
              <a:r>
                <a:rPr sz="3150">
                  <a:latin typeface="Arial Narrow" panose="020B0606020202030204" pitchFamily="34" charset="0"/>
                </a:rPr>
                <a:t>Culture</a:t>
              </a:r>
            </a:p>
          </p:txBody>
        </p:sp>
      </p:grpSp>
      <p:grpSp>
        <p:nvGrpSpPr>
          <p:cNvPr id="45" name="Rectangle 22">
            <a:extLst>
              <a:ext uri="{FF2B5EF4-FFF2-40B4-BE49-F238E27FC236}">
                <a16:creationId xmlns:a16="http://schemas.microsoft.com/office/drawing/2014/main" id="{A08DCB79-BCE6-4038-BB20-1871A7BB67A4}"/>
              </a:ext>
            </a:extLst>
          </p:cNvPr>
          <p:cNvGrpSpPr/>
          <p:nvPr/>
        </p:nvGrpSpPr>
        <p:grpSpPr>
          <a:xfrm>
            <a:off x="6285496" y="4106672"/>
            <a:ext cx="1834993" cy="1367101"/>
            <a:chOff x="43542" y="-10842"/>
            <a:chExt cx="2487112" cy="1823274"/>
          </a:xfrm>
        </p:grpSpPr>
        <p:sp>
          <p:nvSpPr>
            <p:cNvPr id="48" name="Rectangle">
              <a:extLst>
                <a:ext uri="{FF2B5EF4-FFF2-40B4-BE49-F238E27FC236}">
                  <a16:creationId xmlns:a16="http://schemas.microsoft.com/office/drawing/2014/main" id="{2DE95250-5EBC-4DD5-91CE-759A735AC0D7}"/>
                </a:ext>
              </a:extLst>
            </p:cNvPr>
            <p:cNvSpPr/>
            <p:nvPr/>
          </p:nvSpPr>
          <p:spPr>
            <a:xfrm>
              <a:off x="43542" y="-10842"/>
              <a:ext cx="2487112" cy="1823274"/>
            </a:xfrm>
            <a:prstGeom prst="rect">
              <a:avLst/>
            </a:prstGeom>
            <a:solidFill>
              <a:srgbClr val="FF00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9" name="Danger Zone">
              <a:extLst>
                <a:ext uri="{FF2B5EF4-FFF2-40B4-BE49-F238E27FC236}">
                  <a16:creationId xmlns:a16="http://schemas.microsoft.com/office/drawing/2014/main" id="{FB44FCAA-FD07-4300-BBB9-DB860C26B976}"/>
                </a:ext>
              </a:extLst>
            </p:cNvPr>
            <p:cNvSpPr txBox="1"/>
            <p:nvPr/>
          </p:nvSpPr>
          <p:spPr>
            <a:xfrm>
              <a:off x="73659" y="203584"/>
              <a:ext cx="2339790" cy="1416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Danger Zone</a:t>
              </a:r>
            </a:p>
          </p:txBody>
        </p:sp>
      </p:grpSp>
      <p:sp>
        <p:nvSpPr>
          <p:cNvPr id="50" name="Rectangle 35">
            <a:extLst>
              <a:ext uri="{FF2B5EF4-FFF2-40B4-BE49-F238E27FC236}">
                <a16:creationId xmlns:a16="http://schemas.microsoft.com/office/drawing/2014/main" id="{5CA30C29-CD48-497C-89CD-A10CE7858B22}"/>
              </a:ext>
            </a:extLst>
          </p:cNvPr>
          <p:cNvSpPr/>
          <p:nvPr/>
        </p:nvSpPr>
        <p:spPr>
          <a:xfrm>
            <a:off x="4494108" y="4087288"/>
            <a:ext cx="1784150" cy="138323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8" name="Text Placeholder 1">
            <a:extLst>
              <a:ext uri="{FF2B5EF4-FFF2-40B4-BE49-F238E27FC236}">
                <a16:creationId xmlns:a16="http://schemas.microsoft.com/office/drawing/2014/main" id="{55F3DDF7-339A-A1E6-827A-B86E4CA0E401}"/>
              </a:ext>
            </a:extLst>
          </p:cNvPr>
          <p:cNvSpPr txBox="1">
            <a:spLocks/>
          </p:cNvSpPr>
          <p:nvPr/>
        </p:nvSpPr>
        <p:spPr>
          <a:xfrm>
            <a:off x="534298" y="34504"/>
            <a:ext cx="6526226" cy="851297"/>
          </a:xfrm>
          <a:prstGeom prst="rect">
            <a:avLst/>
          </a:prstGeom>
          <a:ln w="25400">
            <a:noFill/>
          </a:ln>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300" b="1" kern="1200" cap="all" baseline="0">
                <a:solidFill>
                  <a:schemeClr val="bg1"/>
                </a:solidFill>
                <a:latin typeface="+mj-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34">
              <a:defRPr/>
            </a:pPr>
            <a:r>
              <a:rPr lang="en-US">
                <a:solidFill>
                  <a:srgbClr val="17458F"/>
                </a:solidFill>
                <a:latin typeface="Arial" panose="020B0604020202020204"/>
              </a:rPr>
              <a:t>Common club patterns</a:t>
            </a:r>
          </a:p>
        </p:txBody>
      </p:sp>
      <p:sp>
        <p:nvSpPr>
          <p:cNvPr id="39" name="Rectangle 38">
            <a:extLst>
              <a:ext uri="{FF2B5EF4-FFF2-40B4-BE49-F238E27FC236}">
                <a16:creationId xmlns:a16="http://schemas.microsoft.com/office/drawing/2014/main" id="{B2DE7B0B-1FFB-582F-DD33-3737D023D5D2}"/>
              </a:ext>
            </a:extLst>
          </p:cNvPr>
          <p:cNvSpPr/>
          <p:nvPr/>
        </p:nvSpPr>
        <p:spPr>
          <a:xfrm>
            <a:off x="628910" y="135242"/>
            <a:ext cx="1265274" cy="136922"/>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51" name="Rectangle 50">
            <a:extLst>
              <a:ext uri="{FF2B5EF4-FFF2-40B4-BE49-F238E27FC236}">
                <a16:creationId xmlns:a16="http://schemas.microsoft.com/office/drawing/2014/main" id="{5E3CA89D-D25F-222B-9D18-B32CD4DB038E}"/>
              </a:ext>
            </a:extLst>
          </p:cNvPr>
          <p:cNvSpPr/>
          <p:nvPr/>
        </p:nvSpPr>
        <p:spPr>
          <a:xfrm>
            <a:off x="628909" y="948204"/>
            <a:ext cx="5730949" cy="93515"/>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52" name="TextBox 27">
            <a:extLst>
              <a:ext uri="{FF2B5EF4-FFF2-40B4-BE49-F238E27FC236}">
                <a16:creationId xmlns:a16="http://schemas.microsoft.com/office/drawing/2014/main" id="{F411AF09-97F5-7C13-2AF1-2D739131A0F2}"/>
              </a:ext>
            </a:extLst>
          </p:cNvPr>
          <p:cNvSpPr txBox="1"/>
          <p:nvPr/>
        </p:nvSpPr>
        <p:spPr>
          <a:xfrm>
            <a:off x="8528978" y="2164470"/>
            <a:ext cx="3205823" cy="523194"/>
          </a:xfrm>
          <a:prstGeom prst="rect">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Growing Membership</a:t>
            </a:r>
          </a:p>
        </p:txBody>
      </p:sp>
      <p:sp>
        <p:nvSpPr>
          <p:cNvPr id="53" name="TextBox 28">
            <a:extLst>
              <a:ext uri="{FF2B5EF4-FFF2-40B4-BE49-F238E27FC236}">
                <a16:creationId xmlns:a16="http://schemas.microsoft.com/office/drawing/2014/main" id="{A7F13161-4056-90C9-832F-0B85AF338423}"/>
              </a:ext>
            </a:extLst>
          </p:cNvPr>
          <p:cNvSpPr txBox="1"/>
          <p:nvPr/>
        </p:nvSpPr>
        <p:spPr>
          <a:xfrm>
            <a:off x="8528978" y="2836638"/>
            <a:ext cx="3205823" cy="5231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lvl1pPr>
          </a:lstStyle>
          <a:p>
            <a:pPr algn="ctr" defTabSz="609478"/>
            <a:r>
              <a:rPr sz="2800" b="1">
                <a:solidFill>
                  <a:prstClr val="black"/>
                </a:solidFill>
                <a:latin typeface="Arial Narrow" panose="020B0606020202030204" pitchFamily="34" charset="0"/>
              </a:rPr>
              <a:t>Steady Membership</a:t>
            </a:r>
          </a:p>
        </p:txBody>
      </p:sp>
      <p:sp>
        <p:nvSpPr>
          <p:cNvPr id="54" name="TextBox 29">
            <a:extLst>
              <a:ext uri="{FF2B5EF4-FFF2-40B4-BE49-F238E27FC236}">
                <a16:creationId xmlns:a16="http://schemas.microsoft.com/office/drawing/2014/main" id="{4D354E79-2956-1704-2C45-63F66C750E9D}"/>
              </a:ext>
            </a:extLst>
          </p:cNvPr>
          <p:cNvSpPr txBox="1"/>
          <p:nvPr/>
        </p:nvSpPr>
        <p:spPr>
          <a:xfrm>
            <a:off x="8528978" y="3508804"/>
            <a:ext cx="3205823" cy="523194"/>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Declining Membership</a:t>
            </a:r>
          </a:p>
        </p:txBody>
      </p:sp>
      <p:sp>
        <p:nvSpPr>
          <p:cNvPr id="3" name="Rectangle 2">
            <a:extLst>
              <a:ext uri="{FF2B5EF4-FFF2-40B4-BE49-F238E27FC236}">
                <a16:creationId xmlns:a16="http://schemas.microsoft.com/office/drawing/2014/main" id="{E4B1A18C-B170-28B0-8492-85052A045205}"/>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5492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8DDA825A-3348-4194-ACB3-D215CC82ECAE}"/>
              </a:ext>
            </a:extLst>
          </p:cNvPr>
          <p:cNvSpPr/>
          <p:nvPr/>
        </p:nvSpPr>
        <p:spPr>
          <a:xfrm>
            <a:off x="2532972" y="1391006"/>
            <a:ext cx="5594002" cy="4075988"/>
          </a:xfrm>
          <a:prstGeom prst="rect">
            <a:avLst/>
          </a:prstGeom>
          <a:solidFill>
            <a:srgbClr val="15458F"/>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2" name="TextBox 17">
            <a:extLst>
              <a:ext uri="{FF2B5EF4-FFF2-40B4-BE49-F238E27FC236}">
                <a16:creationId xmlns:a16="http://schemas.microsoft.com/office/drawing/2014/main" id="{C09DDCEF-55FB-402E-BA75-0D3773516AFC}"/>
              </a:ext>
            </a:extLst>
          </p:cNvPr>
          <p:cNvSpPr txBox="1"/>
          <p:nvPr/>
        </p:nvSpPr>
        <p:spPr>
          <a:xfrm>
            <a:off x="3917832" y="6199524"/>
            <a:ext cx="2838251"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Attrition Rate (%)</a:t>
            </a:r>
          </a:p>
        </p:txBody>
      </p:sp>
      <p:sp>
        <p:nvSpPr>
          <p:cNvPr id="13" name="TextBox 18">
            <a:extLst>
              <a:ext uri="{FF2B5EF4-FFF2-40B4-BE49-F238E27FC236}">
                <a16:creationId xmlns:a16="http://schemas.microsoft.com/office/drawing/2014/main" id="{79AB043B-AA88-49CF-883E-34D39DE1C414}"/>
              </a:ext>
            </a:extLst>
          </p:cNvPr>
          <p:cNvSpPr txBox="1"/>
          <p:nvPr/>
        </p:nvSpPr>
        <p:spPr>
          <a:xfrm rot="16200000">
            <a:off x="-515080" y="3099606"/>
            <a:ext cx="3120380"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Attraction Rate (%)</a:t>
            </a:r>
          </a:p>
        </p:txBody>
      </p:sp>
      <p:grpSp>
        <p:nvGrpSpPr>
          <p:cNvPr id="14" name="Rectangle 21">
            <a:extLst>
              <a:ext uri="{FF2B5EF4-FFF2-40B4-BE49-F238E27FC236}">
                <a16:creationId xmlns:a16="http://schemas.microsoft.com/office/drawing/2014/main" id="{80D7AFF7-8FE5-4344-B861-D43342DDAA2F}"/>
              </a:ext>
            </a:extLst>
          </p:cNvPr>
          <p:cNvGrpSpPr/>
          <p:nvPr/>
        </p:nvGrpSpPr>
        <p:grpSpPr>
          <a:xfrm>
            <a:off x="2529586" y="1376638"/>
            <a:ext cx="1946120" cy="1399367"/>
            <a:chOff x="-1" y="-1"/>
            <a:chExt cx="2595500" cy="1866308"/>
          </a:xfrm>
        </p:grpSpPr>
        <p:sp>
          <p:nvSpPr>
            <p:cNvPr id="15"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6" name="Growth Culture">
              <a:extLst>
                <a:ext uri="{FF2B5EF4-FFF2-40B4-BE49-F238E27FC236}">
                  <a16:creationId xmlns:a16="http://schemas.microsoft.com/office/drawing/2014/main" id="{858DBF09-0495-4EBF-ABD6-6184EE3E9CE5}"/>
                </a:ext>
              </a:extLst>
            </p:cNvPr>
            <p:cNvSpPr txBox="1"/>
            <p:nvPr/>
          </p:nvSpPr>
          <p:spPr>
            <a:xfrm>
              <a:off x="73659" y="225099"/>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 Culture</a:t>
              </a:r>
            </a:p>
          </p:txBody>
        </p:sp>
      </p:grpSp>
      <p:grpSp>
        <p:nvGrpSpPr>
          <p:cNvPr id="17" name="Rectangle 22">
            <a:extLst>
              <a:ext uri="{FF2B5EF4-FFF2-40B4-BE49-F238E27FC236}">
                <a16:creationId xmlns:a16="http://schemas.microsoft.com/office/drawing/2014/main" id="{A08DCB79-BCE6-4038-BB20-1871A7BB67A4}"/>
              </a:ext>
            </a:extLst>
          </p:cNvPr>
          <p:cNvGrpSpPr/>
          <p:nvPr/>
        </p:nvGrpSpPr>
        <p:grpSpPr>
          <a:xfrm>
            <a:off x="6279012" y="4105447"/>
            <a:ext cx="1864850" cy="1367101"/>
            <a:chOff x="-1" y="-1"/>
            <a:chExt cx="2487112" cy="1823274"/>
          </a:xfrm>
        </p:grpSpPr>
        <p:sp>
          <p:nvSpPr>
            <p:cNvPr id="18" name="Rectangle">
              <a:extLst>
                <a:ext uri="{FF2B5EF4-FFF2-40B4-BE49-F238E27FC236}">
                  <a16:creationId xmlns:a16="http://schemas.microsoft.com/office/drawing/2014/main" id="{2DE95250-5EBC-4DD5-91CE-759A735AC0D7}"/>
                </a:ext>
              </a:extLst>
            </p:cNvPr>
            <p:cNvSpPr/>
            <p:nvPr/>
          </p:nvSpPr>
          <p:spPr>
            <a:xfrm>
              <a:off x="-1" y="-1"/>
              <a:ext cx="2487112" cy="1823274"/>
            </a:xfrm>
            <a:prstGeom prst="rect">
              <a:avLst/>
            </a:prstGeom>
            <a:solidFill>
              <a:srgbClr val="FF00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9" name="Danger Zone">
              <a:extLst>
                <a:ext uri="{FF2B5EF4-FFF2-40B4-BE49-F238E27FC236}">
                  <a16:creationId xmlns:a16="http://schemas.microsoft.com/office/drawing/2014/main" id="{FB44FCAA-FD07-4300-BBB9-DB860C26B976}"/>
                </a:ext>
              </a:extLst>
            </p:cNvPr>
            <p:cNvSpPr txBox="1"/>
            <p:nvPr/>
          </p:nvSpPr>
          <p:spPr>
            <a:xfrm>
              <a:off x="73659" y="203582"/>
              <a:ext cx="2339791" cy="1416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Danger Zone</a:t>
              </a:r>
            </a:p>
          </p:txBody>
        </p:sp>
      </p:grpSp>
      <p:sp>
        <p:nvSpPr>
          <p:cNvPr id="27" name="TextBox 30">
            <a:extLst>
              <a:ext uri="{FF2B5EF4-FFF2-40B4-BE49-F238E27FC236}">
                <a16:creationId xmlns:a16="http://schemas.microsoft.com/office/drawing/2014/main" id="{FE924987-6A1B-4A06-BA48-FE7B60EF74EE}"/>
              </a:ext>
            </a:extLst>
          </p:cNvPr>
          <p:cNvSpPr txBox="1"/>
          <p:nvPr/>
        </p:nvSpPr>
        <p:spPr>
          <a:xfrm>
            <a:off x="9785490" y="1398592"/>
            <a:ext cx="528324" cy="461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200" u="sng">
                <a:solidFill>
                  <a:srgbClr val="FFFFFF"/>
                </a:solidFill>
              </a:defRPr>
            </a:lvl1pPr>
          </a:lstStyle>
          <a:p>
            <a:pPr defTabSz="609478"/>
            <a:r>
              <a:rPr sz="2399">
                <a:latin typeface="Arial Narrow" panose="020B0606020202030204" pitchFamily="34" charset="0"/>
              </a:rPr>
              <a:t>Key</a:t>
            </a:r>
          </a:p>
        </p:txBody>
      </p:sp>
      <p:grpSp>
        <p:nvGrpSpPr>
          <p:cNvPr id="28" name="Rectangle 31">
            <a:extLst>
              <a:ext uri="{FF2B5EF4-FFF2-40B4-BE49-F238E27FC236}">
                <a16:creationId xmlns:a16="http://schemas.microsoft.com/office/drawing/2014/main" id="{0CEFAD85-7D04-43B8-9BBD-9F8CD47DB841}"/>
              </a:ext>
            </a:extLst>
          </p:cNvPr>
          <p:cNvGrpSpPr/>
          <p:nvPr/>
        </p:nvGrpSpPr>
        <p:grpSpPr>
          <a:xfrm>
            <a:off x="2532973" y="4096367"/>
            <a:ext cx="1960376" cy="1357172"/>
            <a:chOff x="0" y="-12107"/>
            <a:chExt cx="2614514" cy="1810031"/>
          </a:xfrm>
        </p:grpSpPr>
        <p:sp>
          <p:nvSpPr>
            <p:cNvPr id="29" name="Rectangle">
              <a:extLst>
                <a:ext uri="{FF2B5EF4-FFF2-40B4-BE49-F238E27FC236}">
                  <a16:creationId xmlns:a16="http://schemas.microsoft.com/office/drawing/2014/main" id="{D72297F9-2E21-48BE-8CB1-6F7EDEFCF666}"/>
                </a:ext>
              </a:extLst>
            </p:cNvPr>
            <p:cNvSpPr/>
            <p:nvPr/>
          </p:nvSpPr>
          <p:spPr>
            <a:xfrm>
              <a:off x="0" y="-12107"/>
              <a:ext cx="2614514" cy="1810031"/>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0" name="Stuck in Place">
              <a:extLst>
                <a:ext uri="{FF2B5EF4-FFF2-40B4-BE49-F238E27FC236}">
                  <a16:creationId xmlns:a16="http://schemas.microsoft.com/office/drawing/2014/main" id="{6B3D1950-ABB3-4ECA-B53A-5E7B2A277509}"/>
                </a:ext>
              </a:extLst>
            </p:cNvPr>
            <p:cNvSpPr txBox="1"/>
            <p:nvPr/>
          </p:nvSpPr>
          <p:spPr>
            <a:xfrm>
              <a:off x="73660" y="289494"/>
              <a:ext cx="2467193" cy="12310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lvl1pPr>
            </a:lstStyle>
            <a:p>
              <a:pPr defTabSz="609478"/>
              <a:r>
                <a:rPr lang="en-US" sz="2699">
                  <a:solidFill>
                    <a:prstClr val="black"/>
                  </a:solidFill>
                  <a:latin typeface="Arial Narrow" panose="020B0606020202030204" pitchFamily="34" charset="0"/>
                </a:rPr>
                <a:t>Aging</a:t>
              </a:r>
              <a:br>
                <a:rPr lang="en-US" sz="2699">
                  <a:solidFill>
                    <a:prstClr val="black"/>
                  </a:solidFill>
                  <a:latin typeface="Arial Narrow" panose="020B0606020202030204" pitchFamily="34" charset="0"/>
                </a:rPr>
              </a:br>
              <a:r>
                <a:rPr lang="en-US" sz="2699">
                  <a:solidFill>
                    <a:prstClr val="black"/>
                  </a:solidFill>
                  <a:latin typeface="Arial Narrow" panose="020B0606020202030204" pitchFamily="34" charset="0"/>
                </a:rPr>
                <a:t>Out</a:t>
              </a:r>
              <a:endParaRPr sz="2699">
                <a:solidFill>
                  <a:prstClr val="black"/>
                </a:solidFill>
                <a:latin typeface="Arial Narrow" panose="020B0606020202030204" pitchFamily="34" charset="0"/>
              </a:endParaRPr>
            </a:p>
          </p:txBody>
        </p:sp>
      </p:grpSp>
      <p:grpSp>
        <p:nvGrpSpPr>
          <p:cNvPr id="31" name="Rectangle 32">
            <a:extLst>
              <a:ext uri="{FF2B5EF4-FFF2-40B4-BE49-F238E27FC236}">
                <a16:creationId xmlns:a16="http://schemas.microsoft.com/office/drawing/2014/main" id="{07DCBCB8-4E92-4F01-BE5E-4C2A2D36234D}"/>
              </a:ext>
            </a:extLst>
          </p:cNvPr>
          <p:cNvGrpSpPr/>
          <p:nvPr/>
        </p:nvGrpSpPr>
        <p:grpSpPr>
          <a:xfrm>
            <a:off x="6279013" y="1387474"/>
            <a:ext cx="1848720" cy="1382981"/>
            <a:chOff x="0" y="-1"/>
            <a:chExt cx="2465599" cy="1844452"/>
          </a:xfrm>
        </p:grpSpPr>
        <p:sp>
          <p:nvSpPr>
            <p:cNvPr id="32" name="Rectangle">
              <a:extLst>
                <a:ext uri="{FF2B5EF4-FFF2-40B4-BE49-F238E27FC236}">
                  <a16:creationId xmlns:a16="http://schemas.microsoft.com/office/drawing/2014/main" id="{4C51C881-EDBF-4412-AE3B-D25816443B6A}"/>
                </a:ext>
              </a:extLst>
            </p:cNvPr>
            <p:cNvSpPr/>
            <p:nvPr/>
          </p:nvSpPr>
          <p:spPr>
            <a:xfrm>
              <a:off x="0" y="-1"/>
              <a:ext cx="2465599" cy="1844452"/>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3" name="High Turnover">
              <a:extLst>
                <a:ext uri="{FF2B5EF4-FFF2-40B4-BE49-F238E27FC236}">
                  <a16:creationId xmlns:a16="http://schemas.microsoft.com/office/drawing/2014/main" id="{275E0F04-035C-4315-B5E5-A20016C392F4}"/>
                </a:ext>
              </a:extLst>
            </p:cNvPr>
            <p:cNvSpPr txBox="1"/>
            <p:nvPr/>
          </p:nvSpPr>
          <p:spPr>
            <a:xfrm>
              <a:off x="73660" y="306702"/>
              <a:ext cx="2318278" cy="12310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3600" b="1"/>
              </a:lvl1pPr>
            </a:lstStyle>
            <a:p>
              <a:pPr defTabSz="609478"/>
              <a:r>
                <a:rPr sz="2699">
                  <a:solidFill>
                    <a:prstClr val="black"/>
                  </a:solidFill>
                  <a:latin typeface="Arial Narrow" panose="020B0606020202030204" pitchFamily="34" charset="0"/>
                </a:rPr>
                <a:t>High Turnover</a:t>
              </a:r>
            </a:p>
          </p:txBody>
        </p:sp>
      </p:grpSp>
      <p:sp>
        <p:nvSpPr>
          <p:cNvPr id="37" name="Rectangle 3">
            <a:extLst>
              <a:ext uri="{FF2B5EF4-FFF2-40B4-BE49-F238E27FC236}">
                <a16:creationId xmlns:a16="http://schemas.microsoft.com/office/drawing/2014/main" id="{0AB06228-F303-4EC8-B6ED-AF509FE041A7}"/>
              </a:ext>
            </a:extLst>
          </p:cNvPr>
          <p:cNvSpPr/>
          <p:nvPr/>
        </p:nvSpPr>
        <p:spPr>
          <a:xfrm>
            <a:off x="2529589" y="2799712"/>
            <a:ext cx="1969597" cy="1296656"/>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8" name="Rectangle 34">
            <a:extLst>
              <a:ext uri="{FF2B5EF4-FFF2-40B4-BE49-F238E27FC236}">
                <a16:creationId xmlns:a16="http://schemas.microsoft.com/office/drawing/2014/main" id="{488C494F-4F4E-43ED-BF6C-C8316C7022E1}"/>
              </a:ext>
            </a:extLst>
          </p:cNvPr>
          <p:cNvSpPr/>
          <p:nvPr/>
        </p:nvSpPr>
        <p:spPr>
          <a:xfrm>
            <a:off x="4476463" y="138007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9" name="Rectangle 35">
            <a:extLst>
              <a:ext uri="{FF2B5EF4-FFF2-40B4-BE49-F238E27FC236}">
                <a16:creationId xmlns:a16="http://schemas.microsoft.com/office/drawing/2014/main" id="{5CA30C29-CD48-497C-89CD-A10CE7858B22}"/>
              </a:ext>
            </a:extLst>
          </p:cNvPr>
          <p:cNvSpPr/>
          <p:nvPr/>
        </p:nvSpPr>
        <p:spPr>
          <a:xfrm>
            <a:off x="4510239" y="4087288"/>
            <a:ext cx="1751889" cy="138323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0" name="Rectangle 36">
            <a:extLst>
              <a:ext uri="{FF2B5EF4-FFF2-40B4-BE49-F238E27FC236}">
                <a16:creationId xmlns:a16="http://schemas.microsoft.com/office/drawing/2014/main" id="{B484A018-861E-4158-9EFF-75EE45673EF5}"/>
              </a:ext>
            </a:extLst>
          </p:cNvPr>
          <p:cNvSpPr/>
          <p:nvPr/>
        </p:nvSpPr>
        <p:spPr>
          <a:xfrm>
            <a:off x="6279013" y="2776003"/>
            <a:ext cx="1847961" cy="1320365"/>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 name="TextBox 1">
            <a:extLst>
              <a:ext uri="{FF2B5EF4-FFF2-40B4-BE49-F238E27FC236}">
                <a16:creationId xmlns:a16="http://schemas.microsoft.com/office/drawing/2014/main" id="{76885015-3468-469F-9FE3-072B5FE45DAC}"/>
              </a:ext>
            </a:extLst>
          </p:cNvPr>
          <p:cNvSpPr txBox="1"/>
          <p:nvPr/>
        </p:nvSpPr>
        <p:spPr>
          <a:xfrm>
            <a:off x="1376034" y="4419342"/>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1" name="TextBox 40">
            <a:extLst>
              <a:ext uri="{FF2B5EF4-FFF2-40B4-BE49-F238E27FC236}">
                <a16:creationId xmlns:a16="http://schemas.microsoft.com/office/drawing/2014/main" id="{0D08D93C-CB95-448C-8A72-D9C37D645018}"/>
              </a:ext>
            </a:extLst>
          </p:cNvPr>
          <p:cNvSpPr txBox="1"/>
          <p:nvPr/>
        </p:nvSpPr>
        <p:spPr>
          <a:xfrm>
            <a:off x="2976786" y="5521997"/>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2" name="TextBox 41">
            <a:extLst>
              <a:ext uri="{FF2B5EF4-FFF2-40B4-BE49-F238E27FC236}">
                <a16:creationId xmlns:a16="http://schemas.microsoft.com/office/drawing/2014/main" id="{08785D7A-EAD6-4457-8473-5B2A16E09D5B}"/>
              </a:ext>
            </a:extLst>
          </p:cNvPr>
          <p:cNvSpPr txBox="1"/>
          <p:nvPr/>
        </p:nvSpPr>
        <p:spPr>
          <a:xfrm>
            <a:off x="1337420" y="1733048"/>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(&gt;15%)</a:t>
            </a:r>
          </a:p>
        </p:txBody>
      </p:sp>
      <p:sp>
        <p:nvSpPr>
          <p:cNvPr id="43" name="TextBox 42">
            <a:extLst>
              <a:ext uri="{FF2B5EF4-FFF2-40B4-BE49-F238E27FC236}">
                <a16:creationId xmlns:a16="http://schemas.microsoft.com/office/drawing/2014/main" id="{DC0A1121-3F1E-4940-B817-9345625701B3}"/>
              </a:ext>
            </a:extLst>
          </p:cNvPr>
          <p:cNvSpPr txBox="1"/>
          <p:nvPr/>
        </p:nvSpPr>
        <p:spPr>
          <a:xfrm>
            <a:off x="6638668" y="5498955"/>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(&gt;18%)</a:t>
            </a:r>
          </a:p>
        </p:txBody>
      </p:sp>
      <p:sp>
        <p:nvSpPr>
          <p:cNvPr id="44" name="Rectangle 34">
            <a:extLst>
              <a:ext uri="{FF2B5EF4-FFF2-40B4-BE49-F238E27FC236}">
                <a16:creationId xmlns:a16="http://schemas.microsoft.com/office/drawing/2014/main" id="{488C494F-4F4E-43ED-BF6C-C8316C7022E1}"/>
              </a:ext>
            </a:extLst>
          </p:cNvPr>
          <p:cNvSpPr/>
          <p:nvPr/>
        </p:nvSpPr>
        <p:spPr>
          <a:xfrm>
            <a:off x="4490907" y="140200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45" name="Rectangle 21">
            <a:extLst>
              <a:ext uri="{FF2B5EF4-FFF2-40B4-BE49-F238E27FC236}">
                <a16:creationId xmlns:a16="http://schemas.microsoft.com/office/drawing/2014/main" id="{80D7AFF7-8FE5-4344-B861-D43342DDAA2F}"/>
              </a:ext>
            </a:extLst>
          </p:cNvPr>
          <p:cNvGrpSpPr/>
          <p:nvPr/>
        </p:nvGrpSpPr>
        <p:grpSpPr>
          <a:xfrm>
            <a:off x="2549680" y="1419310"/>
            <a:ext cx="1946120" cy="1399367"/>
            <a:chOff x="-1" y="-1"/>
            <a:chExt cx="2595500" cy="1866308"/>
          </a:xfrm>
        </p:grpSpPr>
        <p:sp>
          <p:nvSpPr>
            <p:cNvPr id="46"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7" name="Growth Culture">
              <a:extLst>
                <a:ext uri="{FF2B5EF4-FFF2-40B4-BE49-F238E27FC236}">
                  <a16:creationId xmlns:a16="http://schemas.microsoft.com/office/drawing/2014/main" id="{858DBF09-0495-4EBF-ABD6-6184EE3E9CE5}"/>
                </a:ext>
              </a:extLst>
            </p:cNvPr>
            <p:cNvSpPr txBox="1"/>
            <p:nvPr/>
          </p:nvSpPr>
          <p:spPr>
            <a:xfrm>
              <a:off x="73659" y="225100"/>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a:t>
              </a:r>
              <a:br>
                <a:rPr lang="en-US" sz="3150">
                  <a:latin typeface="Arial Narrow" panose="020B0606020202030204" pitchFamily="34" charset="0"/>
                </a:rPr>
              </a:br>
              <a:r>
                <a:rPr sz="3150">
                  <a:latin typeface="Arial Narrow" panose="020B0606020202030204" pitchFamily="34" charset="0"/>
                </a:rPr>
                <a:t>Culture</a:t>
              </a:r>
            </a:p>
          </p:txBody>
        </p:sp>
      </p:grpSp>
      <p:sp>
        <p:nvSpPr>
          <p:cNvPr id="3" name="TextBox 2"/>
          <p:cNvSpPr txBox="1"/>
          <p:nvPr/>
        </p:nvSpPr>
        <p:spPr>
          <a:xfrm>
            <a:off x="4882984" y="3000815"/>
            <a:ext cx="1075685" cy="707886"/>
          </a:xfrm>
          <a:prstGeom prst="rect">
            <a:avLst/>
          </a:prstGeom>
          <a:noFill/>
        </p:spPr>
        <p:txBody>
          <a:bodyPr wrap="square" rtlCol="0">
            <a:spAutoFit/>
          </a:bodyPr>
          <a:lstStyle/>
          <a:p>
            <a:pPr algn="ctr"/>
            <a:r>
              <a:rPr lang="en-US" sz="4000" b="1">
                <a:solidFill>
                  <a:schemeClr val="bg1"/>
                </a:solidFill>
                <a:latin typeface="Arial Narrow" panose="020B0606020202030204" pitchFamily="34" charset="0"/>
              </a:rPr>
              <a:t>??</a:t>
            </a:r>
          </a:p>
        </p:txBody>
      </p:sp>
      <p:grpSp>
        <p:nvGrpSpPr>
          <p:cNvPr id="48" name="Rectangle 22">
            <a:extLst>
              <a:ext uri="{FF2B5EF4-FFF2-40B4-BE49-F238E27FC236}">
                <a16:creationId xmlns:a16="http://schemas.microsoft.com/office/drawing/2014/main" id="{A08DCB79-BCE6-4038-BB20-1871A7BB67A4}"/>
              </a:ext>
            </a:extLst>
          </p:cNvPr>
          <p:cNvGrpSpPr/>
          <p:nvPr/>
        </p:nvGrpSpPr>
        <p:grpSpPr>
          <a:xfrm>
            <a:off x="6285496" y="4106672"/>
            <a:ext cx="1834993" cy="1367101"/>
            <a:chOff x="43542" y="-10842"/>
            <a:chExt cx="2487112" cy="1823274"/>
          </a:xfrm>
        </p:grpSpPr>
        <p:sp>
          <p:nvSpPr>
            <p:cNvPr id="49" name="Rectangle">
              <a:extLst>
                <a:ext uri="{FF2B5EF4-FFF2-40B4-BE49-F238E27FC236}">
                  <a16:creationId xmlns:a16="http://schemas.microsoft.com/office/drawing/2014/main" id="{2DE95250-5EBC-4DD5-91CE-759A735AC0D7}"/>
                </a:ext>
              </a:extLst>
            </p:cNvPr>
            <p:cNvSpPr/>
            <p:nvPr/>
          </p:nvSpPr>
          <p:spPr>
            <a:xfrm>
              <a:off x="43542" y="-10842"/>
              <a:ext cx="2487112" cy="1823274"/>
            </a:xfrm>
            <a:prstGeom prst="rect">
              <a:avLst/>
            </a:prstGeom>
            <a:solidFill>
              <a:srgbClr val="FF00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50" name="Danger Zone">
              <a:extLst>
                <a:ext uri="{FF2B5EF4-FFF2-40B4-BE49-F238E27FC236}">
                  <a16:creationId xmlns:a16="http://schemas.microsoft.com/office/drawing/2014/main" id="{FB44FCAA-FD07-4300-BBB9-DB860C26B976}"/>
                </a:ext>
              </a:extLst>
            </p:cNvPr>
            <p:cNvSpPr txBox="1"/>
            <p:nvPr/>
          </p:nvSpPr>
          <p:spPr>
            <a:xfrm>
              <a:off x="73659" y="203584"/>
              <a:ext cx="2339790" cy="1416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Danger Zone</a:t>
              </a:r>
            </a:p>
          </p:txBody>
        </p:sp>
      </p:grpSp>
      <p:sp>
        <p:nvSpPr>
          <p:cNvPr id="51" name="Rectangle 35">
            <a:extLst>
              <a:ext uri="{FF2B5EF4-FFF2-40B4-BE49-F238E27FC236}">
                <a16:creationId xmlns:a16="http://schemas.microsoft.com/office/drawing/2014/main" id="{5CA30C29-CD48-497C-89CD-A10CE7858B22}"/>
              </a:ext>
            </a:extLst>
          </p:cNvPr>
          <p:cNvSpPr/>
          <p:nvPr/>
        </p:nvSpPr>
        <p:spPr>
          <a:xfrm>
            <a:off x="4494108" y="4087288"/>
            <a:ext cx="1784150" cy="138323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34" name="Rectangle 33">
            <a:extLst>
              <a:ext uri="{FF2B5EF4-FFF2-40B4-BE49-F238E27FC236}">
                <a16:creationId xmlns:a16="http://schemas.microsoft.com/office/drawing/2014/main" id="{27E28EEA-9EAB-41EB-95DB-D3B34253CBA9}"/>
              </a:ext>
            </a:extLst>
          </p:cNvPr>
          <p:cNvGrpSpPr/>
          <p:nvPr/>
        </p:nvGrpSpPr>
        <p:grpSpPr>
          <a:xfrm>
            <a:off x="4493401" y="2798834"/>
            <a:ext cx="1784908" cy="1305737"/>
            <a:chOff x="-10164" y="10162"/>
            <a:chExt cx="2380496" cy="1741435"/>
          </a:xfrm>
        </p:grpSpPr>
        <p:sp>
          <p:nvSpPr>
            <p:cNvPr id="35" name="Rectangle">
              <a:extLst>
                <a:ext uri="{FF2B5EF4-FFF2-40B4-BE49-F238E27FC236}">
                  <a16:creationId xmlns:a16="http://schemas.microsoft.com/office/drawing/2014/main" id="{C8C347FE-701C-4F2F-A8EF-11574379767F}"/>
                </a:ext>
              </a:extLst>
            </p:cNvPr>
            <p:cNvSpPr/>
            <p:nvPr/>
          </p:nvSpPr>
          <p:spPr>
            <a:xfrm>
              <a:off x="-10164" y="10162"/>
              <a:ext cx="2380496" cy="1741435"/>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6" name="Fragile Balance">
              <a:extLst>
                <a:ext uri="{FF2B5EF4-FFF2-40B4-BE49-F238E27FC236}">
                  <a16:creationId xmlns:a16="http://schemas.microsoft.com/office/drawing/2014/main" id="{993FC511-13D8-4489-B6C0-8EF3DED7707B}"/>
                </a:ext>
              </a:extLst>
            </p:cNvPr>
            <p:cNvSpPr txBox="1"/>
            <p:nvPr/>
          </p:nvSpPr>
          <p:spPr>
            <a:xfrm>
              <a:off x="73659" y="255192"/>
              <a:ext cx="2233175" cy="1231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3600" b="1"/>
              </a:lvl1pPr>
            </a:lstStyle>
            <a:p>
              <a:pPr defTabSz="609478"/>
              <a:r>
                <a:rPr sz="2699">
                  <a:solidFill>
                    <a:prstClr val="black"/>
                  </a:solidFill>
                  <a:latin typeface="Arial Narrow" panose="020B0606020202030204" pitchFamily="34" charset="0"/>
                </a:rPr>
                <a:t> </a:t>
              </a:r>
              <a:r>
                <a:rPr lang="en-US" sz="2699">
                  <a:solidFill>
                    <a:prstClr val="black"/>
                  </a:solidFill>
                  <a:latin typeface="Arial Narrow" panose="020B0606020202030204" pitchFamily="34" charset="0"/>
                </a:rPr>
                <a:t>Fragile </a:t>
              </a:r>
              <a:r>
                <a:rPr sz="2699">
                  <a:solidFill>
                    <a:prstClr val="black"/>
                  </a:solidFill>
                  <a:latin typeface="Arial Narrow" panose="020B0606020202030204" pitchFamily="34" charset="0"/>
                </a:rPr>
                <a:t>Balance</a:t>
              </a:r>
            </a:p>
          </p:txBody>
        </p:sp>
      </p:grpSp>
      <p:sp>
        <p:nvSpPr>
          <p:cNvPr id="52" name="Text Placeholder 1">
            <a:extLst>
              <a:ext uri="{FF2B5EF4-FFF2-40B4-BE49-F238E27FC236}">
                <a16:creationId xmlns:a16="http://schemas.microsoft.com/office/drawing/2014/main" id="{F3FF74B9-069D-F1EB-645C-8C1ECDFFD78F}"/>
              </a:ext>
            </a:extLst>
          </p:cNvPr>
          <p:cNvSpPr txBox="1">
            <a:spLocks/>
          </p:cNvSpPr>
          <p:nvPr/>
        </p:nvSpPr>
        <p:spPr>
          <a:xfrm>
            <a:off x="534298" y="34504"/>
            <a:ext cx="6526226" cy="851297"/>
          </a:xfrm>
          <a:prstGeom prst="rect">
            <a:avLst/>
          </a:prstGeom>
          <a:ln w="25400">
            <a:noFill/>
          </a:ln>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300" b="1" kern="1200" cap="all" baseline="0">
                <a:solidFill>
                  <a:schemeClr val="bg1"/>
                </a:solidFill>
                <a:latin typeface="+mj-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34">
              <a:defRPr/>
            </a:pPr>
            <a:r>
              <a:rPr lang="en-US">
                <a:solidFill>
                  <a:srgbClr val="17458F"/>
                </a:solidFill>
                <a:latin typeface="Arial" panose="020B0604020202020204"/>
              </a:rPr>
              <a:t>Common club patterns</a:t>
            </a:r>
          </a:p>
        </p:txBody>
      </p:sp>
      <p:sp>
        <p:nvSpPr>
          <p:cNvPr id="53" name="Rectangle 52">
            <a:extLst>
              <a:ext uri="{FF2B5EF4-FFF2-40B4-BE49-F238E27FC236}">
                <a16:creationId xmlns:a16="http://schemas.microsoft.com/office/drawing/2014/main" id="{7A49BDEC-D93B-A9B8-B818-A5021FC9A828}"/>
              </a:ext>
            </a:extLst>
          </p:cNvPr>
          <p:cNvSpPr/>
          <p:nvPr/>
        </p:nvSpPr>
        <p:spPr>
          <a:xfrm>
            <a:off x="628910" y="135242"/>
            <a:ext cx="1265274" cy="136922"/>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54" name="Rectangle 53">
            <a:extLst>
              <a:ext uri="{FF2B5EF4-FFF2-40B4-BE49-F238E27FC236}">
                <a16:creationId xmlns:a16="http://schemas.microsoft.com/office/drawing/2014/main" id="{839725A1-D16C-3BE4-30F2-3E79BB5E79DE}"/>
              </a:ext>
            </a:extLst>
          </p:cNvPr>
          <p:cNvSpPr/>
          <p:nvPr/>
        </p:nvSpPr>
        <p:spPr>
          <a:xfrm>
            <a:off x="628909" y="948204"/>
            <a:ext cx="5730949" cy="93515"/>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55" name="TextBox 27">
            <a:extLst>
              <a:ext uri="{FF2B5EF4-FFF2-40B4-BE49-F238E27FC236}">
                <a16:creationId xmlns:a16="http://schemas.microsoft.com/office/drawing/2014/main" id="{F3FEAD3D-4FE7-CDA0-CE51-393A6775A075}"/>
              </a:ext>
            </a:extLst>
          </p:cNvPr>
          <p:cNvSpPr txBox="1"/>
          <p:nvPr/>
        </p:nvSpPr>
        <p:spPr>
          <a:xfrm>
            <a:off x="8528978" y="2164470"/>
            <a:ext cx="3205823" cy="523194"/>
          </a:xfrm>
          <a:prstGeom prst="rect">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Growing Membership</a:t>
            </a:r>
          </a:p>
        </p:txBody>
      </p:sp>
      <p:sp>
        <p:nvSpPr>
          <p:cNvPr id="56" name="TextBox 28">
            <a:extLst>
              <a:ext uri="{FF2B5EF4-FFF2-40B4-BE49-F238E27FC236}">
                <a16:creationId xmlns:a16="http://schemas.microsoft.com/office/drawing/2014/main" id="{0414A963-C640-2E1F-29FF-17AE231E55F4}"/>
              </a:ext>
            </a:extLst>
          </p:cNvPr>
          <p:cNvSpPr txBox="1"/>
          <p:nvPr/>
        </p:nvSpPr>
        <p:spPr>
          <a:xfrm>
            <a:off x="8528978" y="2836638"/>
            <a:ext cx="3205823" cy="5231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lvl1pPr>
          </a:lstStyle>
          <a:p>
            <a:pPr algn="ctr" defTabSz="609478"/>
            <a:r>
              <a:rPr sz="2800" b="1">
                <a:solidFill>
                  <a:prstClr val="black"/>
                </a:solidFill>
                <a:latin typeface="Arial Narrow" panose="020B0606020202030204" pitchFamily="34" charset="0"/>
              </a:rPr>
              <a:t>Steady Membership</a:t>
            </a:r>
          </a:p>
        </p:txBody>
      </p:sp>
      <p:sp>
        <p:nvSpPr>
          <p:cNvPr id="57" name="TextBox 29">
            <a:extLst>
              <a:ext uri="{FF2B5EF4-FFF2-40B4-BE49-F238E27FC236}">
                <a16:creationId xmlns:a16="http://schemas.microsoft.com/office/drawing/2014/main" id="{1822A5EA-7B60-E42C-C4C2-47D445E83D42}"/>
              </a:ext>
            </a:extLst>
          </p:cNvPr>
          <p:cNvSpPr txBox="1"/>
          <p:nvPr/>
        </p:nvSpPr>
        <p:spPr>
          <a:xfrm>
            <a:off x="8528978" y="3508804"/>
            <a:ext cx="3205823" cy="523194"/>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Declining Membership</a:t>
            </a:r>
          </a:p>
        </p:txBody>
      </p:sp>
      <p:sp>
        <p:nvSpPr>
          <p:cNvPr id="4" name="Rectangle 3">
            <a:extLst>
              <a:ext uri="{FF2B5EF4-FFF2-40B4-BE49-F238E27FC236}">
                <a16:creationId xmlns:a16="http://schemas.microsoft.com/office/drawing/2014/main" id="{F317AC0B-84D7-2FD8-74C0-22CC92E73C83}"/>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922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17">
              <a:defRPr/>
            </a:pPr>
            <a:fld id="{97A94E25-127B-4C48-AF96-44BA7B823777}" type="slidenum">
              <a:rPr lang="en-US">
                <a:solidFill>
                  <a:prstClr val="black"/>
                </a:solidFill>
                <a:latin typeface="Arial" panose="020B0604020202020204"/>
                <a:cs typeface="+mn-cs"/>
              </a:rPr>
              <a:pPr defTabSz="914217">
                <a:defRPr/>
              </a:pPr>
              <a:t>12</a:t>
            </a:fld>
            <a:endParaRPr lang="en-US">
              <a:solidFill>
                <a:prstClr val="black"/>
              </a:solidFill>
              <a:latin typeface="Arial" panose="020B0604020202020204"/>
              <a:cs typeface="+mn-cs"/>
            </a:endParaRPr>
          </a:p>
        </p:txBody>
      </p:sp>
      <p:sp>
        <p:nvSpPr>
          <p:cNvPr id="13" name="Title 7"/>
          <p:cNvSpPr txBox="1">
            <a:spLocks/>
          </p:cNvSpPr>
          <p:nvPr/>
        </p:nvSpPr>
        <p:spPr>
          <a:xfrm>
            <a:off x="1588" y="894"/>
            <a:ext cx="12188826" cy="163684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defRPr/>
            </a:pPr>
            <a:endParaRPr lang="en-US">
              <a:solidFill>
                <a:prstClr val="white"/>
              </a:solidFill>
              <a:latin typeface="Arial" panose="020B0604020202020204"/>
            </a:endParaRPr>
          </a:p>
        </p:txBody>
      </p:sp>
      <p:sp>
        <p:nvSpPr>
          <p:cNvPr id="12" name="TextBox 11">
            <a:extLst>
              <a:ext uri="{FF2B5EF4-FFF2-40B4-BE49-F238E27FC236}">
                <a16:creationId xmlns:a16="http://schemas.microsoft.com/office/drawing/2014/main" id="{B2A4798B-B78B-89D4-C2DD-9F851675E53B}"/>
              </a:ext>
            </a:extLst>
          </p:cNvPr>
          <p:cNvSpPr txBox="1"/>
          <p:nvPr/>
        </p:nvSpPr>
        <p:spPr>
          <a:xfrm>
            <a:off x="528582" y="1981201"/>
            <a:ext cx="11120106" cy="3857434"/>
          </a:xfrm>
          <a:prstGeom prst="rect">
            <a:avLst/>
          </a:prstGeom>
          <a:noFill/>
        </p:spPr>
        <p:txBody>
          <a:bodyPr wrap="square" lIns="121888" tIns="60944" rIns="121888" bIns="60944" rtlCol="0" anchor="t">
            <a:spAutoFit/>
          </a:bodyPr>
          <a:lstStyle/>
          <a:p>
            <a:pPr marL="349267" indent="-349267">
              <a:spcBef>
                <a:spcPct val="30000"/>
              </a:spcBef>
              <a:buFontTx/>
              <a:buChar char="•"/>
            </a:pPr>
            <a:r>
              <a:rPr lang="en-US" altLang="ja-JP" sz="3600" b="1" dirty="0">
                <a:solidFill>
                  <a:schemeClr val="tx1">
                    <a:lumMod val="75000"/>
                    <a:lumOff val="25000"/>
                  </a:schemeClr>
                </a:solidFill>
                <a:latin typeface="Arial Narrow"/>
                <a:ea typeface="MS PGothic"/>
                <a:cs typeface="Arial"/>
              </a:rPr>
              <a:t>Attrition is Real</a:t>
            </a:r>
            <a:br>
              <a:rPr lang="en-US" altLang="ja-JP" sz="3600" b="1" dirty="0">
                <a:latin typeface="Arial Narrow" panose="020B0606020202030204" pitchFamily="34" charset="0"/>
                <a:ea typeface="MS PGothic" pitchFamily="34" charset="-128"/>
              </a:rPr>
            </a:br>
            <a:r>
              <a:rPr lang="en-US" altLang="ja-JP" sz="3600" dirty="0">
                <a:solidFill>
                  <a:schemeClr val="tx1">
                    <a:lumMod val="75000"/>
                    <a:lumOff val="25000"/>
                  </a:schemeClr>
                </a:solidFill>
                <a:latin typeface="Arial Narrow"/>
                <a:ea typeface="MS PGothic"/>
                <a:cs typeface="Arial"/>
              </a:rPr>
              <a:t>     North American Average = 15%</a:t>
            </a:r>
            <a:r>
              <a:rPr lang="en-US" altLang="ja-JP" sz="3600" b="1" dirty="0">
                <a:solidFill>
                  <a:schemeClr val="tx1">
                    <a:lumMod val="75000"/>
                    <a:lumOff val="25000"/>
                  </a:schemeClr>
                </a:solidFill>
                <a:latin typeface="Arial Narrow"/>
                <a:ea typeface="MS PGothic"/>
                <a:cs typeface="Arial"/>
              </a:rPr>
              <a:t> 	 </a:t>
            </a:r>
            <a:br>
              <a:rPr lang="en-US" altLang="ja-JP" sz="3600" b="1" dirty="0">
                <a:latin typeface="Arial Narrow" panose="020B0606020202030204" pitchFamily="34" charset="0"/>
                <a:ea typeface="MS PGothic" pitchFamily="34" charset="-128"/>
              </a:rPr>
            </a:br>
            <a:r>
              <a:rPr lang="en-US" altLang="ja-JP" sz="3600" dirty="0">
                <a:solidFill>
                  <a:schemeClr val="tx1">
                    <a:lumMod val="75000"/>
                    <a:lumOff val="25000"/>
                  </a:schemeClr>
                </a:solidFill>
                <a:latin typeface="Arial Narrow"/>
                <a:ea typeface="MS PGothic"/>
                <a:cs typeface="Arial"/>
              </a:rPr>
              <a:t>     “Best-in-Class” (USA) = 8%-10%		</a:t>
            </a:r>
          </a:p>
          <a:p>
            <a:pPr marL="349267" indent="-349267">
              <a:spcBef>
                <a:spcPts val="1600"/>
              </a:spcBef>
              <a:buFontTx/>
              <a:buChar char="•"/>
            </a:pPr>
            <a:r>
              <a:rPr lang="en-US" altLang="ja-JP" sz="3600" b="1" dirty="0">
                <a:solidFill>
                  <a:schemeClr val="tx1">
                    <a:lumMod val="75000"/>
                    <a:lumOff val="25000"/>
                  </a:schemeClr>
                </a:solidFill>
                <a:latin typeface="Arial Narrow" panose="020B0606020202030204" pitchFamily="34" charset="0"/>
                <a:ea typeface="MS PGothic" pitchFamily="34" charset="-128"/>
              </a:rPr>
              <a:t>Clubs with already-low Attrition Rates can’t improve much </a:t>
            </a:r>
            <a:br>
              <a:rPr lang="en-US" altLang="ja-JP" sz="3600" b="1" dirty="0">
                <a:solidFill>
                  <a:schemeClr val="tx1">
                    <a:lumMod val="75000"/>
                    <a:lumOff val="25000"/>
                  </a:schemeClr>
                </a:solidFill>
                <a:latin typeface="Arial Narrow" panose="020B0606020202030204" pitchFamily="34" charset="0"/>
                <a:ea typeface="MS PGothic" pitchFamily="34" charset="-128"/>
              </a:rPr>
            </a:br>
            <a:r>
              <a:rPr lang="en-US" altLang="ja-JP" sz="3600" dirty="0">
                <a:solidFill>
                  <a:schemeClr val="tx1">
                    <a:lumMod val="75000"/>
                    <a:lumOff val="25000"/>
                  </a:schemeClr>
                </a:solidFill>
                <a:latin typeface="Arial Narrow" panose="020B0606020202030204" pitchFamily="34" charset="0"/>
                <a:ea typeface="MS PGothic" pitchFamily="34" charset="-128"/>
              </a:rPr>
              <a:t>by working harder on retention     </a:t>
            </a:r>
          </a:p>
          <a:p>
            <a:pPr marL="349267" indent="-349267">
              <a:spcBef>
                <a:spcPts val="1600"/>
              </a:spcBef>
              <a:buFontTx/>
              <a:buChar char="•"/>
            </a:pPr>
            <a:r>
              <a:rPr lang="en-US" altLang="ja-JP" sz="3600" dirty="0">
                <a:solidFill>
                  <a:schemeClr val="tx1">
                    <a:lumMod val="75000"/>
                    <a:lumOff val="25000"/>
                  </a:schemeClr>
                </a:solidFill>
                <a:latin typeface="Arial Narrow" panose="020B0606020202030204" pitchFamily="34" charset="0"/>
                <a:ea typeface="MS PGothic" pitchFamily="34" charset="-128"/>
              </a:rPr>
              <a:t>Attrition Rates &gt; 15% need attention</a:t>
            </a:r>
          </a:p>
        </p:txBody>
      </p:sp>
      <p:sp>
        <p:nvSpPr>
          <p:cNvPr id="4" name="TextBox 3">
            <a:extLst>
              <a:ext uri="{FF2B5EF4-FFF2-40B4-BE49-F238E27FC236}">
                <a16:creationId xmlns:a16="http://schemas.microsoft.com/office/drawing/2014/main" id="{AF67324A-71BE-94E8-9810-B66E595E61BF}"/>
              </a:ext>
            </a:extLst>
          </p:cNvPr>
          <p:cNvSpPr txBox="1"/>
          <p:nvPr/>
        </p:nvSpPr>
        <p:spPr>
          <a:xfrm>
            <a:off x="690698" y="373688"/>
            <a:ext cx="10358303" cy="769441"/>
          </a:xfrm>
          <a:prstGeom prst="rect">
            <a:avLst/>
          </a:prstGeom>
          <a:noFill/>
        </p:spPr>
        <p:txBody>
          <a:bodyPr wrap="square" rtlCol="0">
            <a:spAutoFit/>
          </a:bodyPr>
          <a:lstStyle/>
          <a:p>
            <a:pPr defTabSz="914217">
              <a:defRPr/>
            </a:pPr>
            <a:r>
              <a:rPr lang="en-US" sz="4400" b="1">
                <a:solidFill>
                  <a:prstClr val="white"/>
                </a:solidFill>
                <a:latin typeface="Arial" panose="020B0604020202020204"/>
              </a:rPr>
              <a:t>ESSENTIAL LESSONS</a:t>
            </a:r>
          </a:p>
        </p:txBody>
      </p:sp>
    </p:spTree>
    <p:extLst>
      <p:ext uri="{BB962C8B-B14F-4D97-AF65-F5344CB8AC3E}">
        <p14:creationId xmlns:p14="http://schemas.microsoft.com/office/powerpoint/2010/main" val="36489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17">
              <a:defRPr/>
            </a:pPr>
            <a:fld id="{97A94E25-127B-4C48-AF96-44BA7B823777}" type="slidenum">
              <a:rPr lang="en-US">
                <a:solidFill>
                  <a:prstClr val="black"/>
                </a:solidFill>
                <a:latin typeface="Arial" panose="020B0604020202020204"/>
                <a:cs typeface="+mn-cs"/>
              </a:rPr>
              <a:pPr defTabSz="914217">
                <a:defRPr/>
              </a:pPr>
              <a:t>13</a:t>
            </a:fld>
            <a:endParaRPr lang="en-US">
              <a:solidFill>
                <a:prstClr val="black"/>
              </a:solidFill>
              <a:latin typeface="Arial" panose="020B0604020202020204"/>
              <a:cs typeface="+mn-cs"/>
            </a:endParaRPr>
          </a:p>
        </p:txBody>
      </p:sp>
      <p:sp>
        <p:nvSpPr>
          <p:cNvPr id="13" name="Title 7"/>
          <p:cNvSpPr txBox="1">
            <a:spLocks/>
          </p:cNvSpPr>
          <p:nvPr/>
        </p:nvSpPr>
        <p:spPr>
          <a:xfrm>
            <a:off x="1588" y="894"/>
            <a:ext cx="12188826" cy="163684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defRPr/>
            </a:pPr>
            <a:endParaRPr lang="en-US">
              <a:solidFill>
                <a:prstClr val="white"/>
              </a:solidFill>
              <a:latin typeface="Arial" panose="020B0604020202020204"/>
            </a:endParaRPr>
          </a:p>
        </p:txBody>
      </p:sp>
      <p:sp>
        <p:nvSpPr>
          <p:cNvPr id="2" name="TextBox 1"/>
          <p:cNvSpPr txBox="1"/>
          <p:nvPr/>
        </p:nvSpPr>
        <p:spPr>
          <a:xfrm>
            <a:off x="690698" y="373688"/>
            <a:ext cx="10358303" cy="769441"/>
          </a:xfrm>
          <a:prstGeom prst="rect">
            <a:avLst/>
          </a:prstGeom>
          <a:noFill/>
        </p:spPr>
        <p:txBody>
          <a:bodyPr wrap="square" rtlCol="0">
            <a:spAutoFit/>
          </a:bodyPr>
          <a:lstStyle/>
          <a:p>
            <a:pPr defTabSz="914217">
              <a:defRPr/>
            </a:pPr>
            <a:r>
              <a:rPr lang="en-US" sz="4400" b="1">
                <a:solidFill>
                  <a:prstClr val="white"/>
                </a:solidFill>
                <a:latin typeface="Arial" panose="020B0604020202020204"/>
              </a:rPr>
              <a:t>ESSENTIAL LESSONS</a:t>
            </a:r>
          </a:p>
        </p:txBody>
      </p:sp>
      <p:sp>
        <p:nvSpPr>
          <p:cNvPr id="12" name="TextBox 11">
            <a:extLst>
              <a:ext uri="{FF2B5EF4-FFF2-40B4-BE49-F238E27FC236}">
                <a16:creationId xmlns:a16="http://schemas.microsoft.com/office/drawing/2014/main" id="{B2A4798B-B78B-89D4-C2DD-9F851675E53B}"/>
              </a:ext>
            </a:extLst>
          </p:cNvPr>
          <p:cNvSpPr txBox="1"/>
          <p:nvPr/>
        </p:nvSpPr>
        <p:spPr>
          <a:xfrm>
            <a:off x="559078" y="2133601"/>
            <a:ext cx="10133734" cy="2195441"/>
          </a:xfrm>
          <a:prstGeom prst="rect">
            <a:avLst/>
          </a:prstGeom>
          <a:noFill/>
        </p:spPr>
        <p:txBody>
          <a:bodyPr wrap="square" lIns="121888" tIns="60944" rIns="121888" bIns="60944" rtlCol="0" anchor="t">
            <a:spAutoFit/>
          </a:bodyPr>
          <a:lstStyle/>
          <a:p>
            <a:pPr marL="349267" indent="-349267">
              <a:spcBef>
                <a:spcPts val="1600"/>
              </a:spcBef>
              <a:buFontTx/>
              <a:buChar char="•"/>
            </a:pPr>
            <a:r>
              <a:rPr lang="en-US" altLang="ja-JP" sz="3600">
                <a:solidFill>
                  <a:schemeClr val="tx1">
                    <a:lumMod val="75000"/>
                    <a:lumOff val="25000"/>
                  </a:schemeClr>
                </a:solidFill>
                <a:latin typeface="Arial Narrow" panose="020B0606020202030204" pitchFamily="34" charset="0"/>
                <a:ea typeface="MS PGothic" pitchFamily="34" charset="-128"/>
              </a:rPr>
              <a:t>Retention is </a:t>
            </a:r>
            <a:r>
              <a:rPr lang="en-US" altLang="ja-JP" sz="3600" b="1" u="sng">
                <a:solidFill>
                  <a:schemeClr val="tx1">
                    <a:lumMod val="75000"/>
                    <a:lumOff val="25000"/>
                  </a:schemeClr>
                </a:solidFill>
                <a:latin typeface="Arial Narrow" panose="020B0606020202030204" pitchFamily="34" charset="0"/>
                <a:ea typeface="MS PGothic" pitchFamily="34" charset="-128"/>
              </a:rPr>
              <a:t>over-rated</a:t>
            </a:r>
            <a:r>
              <a:rPr lang="en-US" altLang="ja-JP" sz="3600">
                <a:solidFill>
                  <a:schemeClr val="tx1">
                    <a:lumMod val="75000"/>
                    <a:lumOff val="25000"/>
                  </a:schemeClr>
                </a:solidFill>
                <a:latin typeface="Arial Narrow" panose="020B0606020202030204" pitchFamily="34" charset="0"/>
                <a:ea typeface="MS PGothic" pitchFamily="34" charset="-128"/>
              </a:rPr>
              <a:t> as a GROWTH strategy </a:t>
            </a:r>
          </a:p>
          <a:p>
            <a:pPr marL="349267" indent="-349267">
              <a:spcBef>
                <a:spcPts val="1600"/>
              </a:spcBef>
              <a:buFontTx/>
              <a:buChar char="•"/>
            </a:pPr>
            <a:r>
              <a:rPr lang="en-US" altLang="ja-JP" sz="3600">
                <a:solidFill>
                  <a:schemeClr val="tx1">
                    <a:lumMod val="75000"/>
                    <a:lumOff val="25000"/>
                  </a:schemeClr>
                </a:solidFill>
                <a:latin typeface="Arial Narrow" panose="020B0606020202030204" pitchFamily="34" charset="0"/>
                <a:ea typeface="MS PGothic" pitchFamily="34" charset="-128"/>
              </a:rPr>
              <a:t>Attraction Rate </a:t>
            </a:r>
            <a:r>
              <a:rPr lang="en-US" altLang="ja-JP" sz="3600" b="1">
                <a:solidFill>
                  <a:schemeClr val="tx1">
                    <a:lumMod val="75000"/>
                    <a:lumOff val="25000"/>
                  </a:schemeClr>
                </a:solidFill>
                <a:latin typeface="Arial Narrow" panose="020B0606020202030204" pitchFamily="34" charset="0"/>
                <a:ea typeface="MS PGothic" pitchFamily="34" charset="-128"/>
              </a:rPr>
              <a:t>must exceed </a:t>
            </a:r>
            <a:r>
              <a:rPr lang="en-US" altLang="ja-JP" sz="3600">
                <a:solidFill>
                  <a:schemeClr val="tx1">
                    <a:lumMod val="75000"/>
                    <a:lumOff val="25000"/>
                  </a:schemeClr>
                </a:solidFill>
                <a:latin typeface="Arial Narrow" panose="020B0606020202030204" pitchFamily="34" charset="0"/>
                <a:ea typeface="MS PGothic" pitchFamily="34" charset="-128"/>
              </a:rPr>
              <a:t>Attrition Rate</a:t>
            </a:r>
          </a:p>
          <a:p>
            <a:pPr marL="349267" indent="-349267">
              <a:spcBef>
                <a:spcPts val="1600"/>
              </a:spcBef>
              <a:buFontTx/>
              <a:buChar char="•"/>
            </a:pPr>
            <a:r>
              <a:rPr lang="en-US" altLang="ja-JP" sz="3600">
                <a:solidFill>
                  <a:schemeClr val="tx1">
                    <a:lumMod val="75000"/>
                    <a:lumOff val="25000"/>
                  </a:schemeClr>
                </a:solidFill>
                <a:latin typeface="Arial Narrow" panose="020B0606020202030204" pitchFamily="34" charset="0"/>
                <a:ea typeface="MS PGothic" pitchFamily="34" charset="-128"/>
              </a:rPr>
              <a:t>Need to </a:t>
            </a:r>
            <a:r>
              <a:rPr lang="en-US" altLang="ja-JP" sz="3600" b="1" u="sng">
                <a:solidFill>
                  <a:schemeClr val="tx1">
                    <a:lumMod val="75000"/>
                    <a:lumOff val="25000"/>
                  </a:schemeClr>
                </a:solidFill>
                <a:latin typeface="Arial Narrow" panose="020B0606020202030204" pitchFamily="34" charset="0"/>
                <a:ea typeface="MS PGothic" pitchFamily="34" charset="-128"/>
              </a:rPr>
              <a:t>know</a:t>
            </a:r>
            <a:r>
              <a:rPr lang="en-US" altLang="ja-JP" sz="3600">
                <a:solidFill>
                  <a:schemeClr val="tx1">
                    <a:lumMod val="75000"/>
                    <a:lumOff val="25000"/>
                  </a:schemeClr>
                </a:solidFill>
                <a:latin typeface="Arial Narrow" panose="020B0606020202030204" pitchFamily="34" charset="0"/>
                <a:ea typeface="MS PGothic" pitchFamily="34" charset="-128"/>
              </a:rPr>
              <a:t> your club’s history</a:t>
            </a:r>
            <a:endParaRPr lang="en-US" altLang="en-US" sz="3600">
              <a:solidFill>
                <a:schemeClr val="tx1">
                  <a:lumMod val="75000"/>
                  <a:lumOff val="25000"/>
                </a:schemeClr>
              </a:solidFill>
              <a:latin typeface="Arial Narrow" panose="020B0606020202030204" pitchFamily="34" charset="0"/>
              <a:ea typeface="MS PGothic" pitchFamily="34" charset="-128"/>
            </a:endParaRPr>
          </a:p>
        </p:txBody>
      </p:sp>
    </p:spTree>
    <p:extLst>
      <p:ext uri="{BB962C8B-B14F-4D97-AF65-F5344CB8AC3E}">
        <p14:creationId xmlns:p14="http://schemas.microsoft.com/office/powerpoint/2010/main" val="26568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78"/>
          <a:stretch/>
        </p:blipFill>
        <p:spPr>
          <a:xfrm>
            <a:off x="3098800" y="265203"/>
            <a:ext cx="4947836" cy="632759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9199947-D34F-EA06-C816-79854714DC91}"/>
              </a:ext>
            </a:extLst>
          </p:cNvPr>
          <p:cNvSpPr txBox="1"/>
          <p:nvPr/>
        </p:nvSpPr>
        <p:spPr>
          <a:xfrm>
            <a:off x="8984590" y="6324600"/>
            <a:ext cx="3198813" cy="369332"/>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210157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178" b="62515"/>
          <a:stretch/>
        </p:blipFill>
        <p:spPr>
          <a:xfrm>
            <a:off x="260517" y="816435"/>
            <a:ext cx="11514779" cy="5410200"/>
          </a:xfrm>
          <a:prstGeom prst="rect">
            <a:avLst/>
          </a:prstGeom>
          <a:ln>
            <a:noFill/>
          </a:ln>
          <a:effectLst>
            <a:outerShdw blurRad="292100" dist="139700" dir="2700000" algn="tl" rotWithShape="0">
              <a:srgbClr val="333333">
                <a:alpha val="65000"/>
              </a:srgbClr>
            </a:outerShdw>
          </a:effectLst>
        </p:spPr>
      </p:pic>
      <p:sp>
        <p:nvSpPr>
          <p:cNvPr id="175109" name="Rectangle 5"/>
          <p:cNvSpPr>
            <a:spLocks noChangeArrowheads="1"/>
          </p:cNvSpPr>
          <p:nvPr/>
        </p:nvSpPr>
        <p:spPr bwMode="auto">
          <a:xfrm>
            <a:off x="685800" y="2639944"/>
            <a:ext cx="4953000" cy="454972"/>
          </a:xfrm>
          <a:prstGeom prst="rect">
            <a:avLst/>
          </a:prstGeom>
          <a:noFill/>
          <a:ln w="25400">
            <a:solidFill>
              <a:schemeClr val="accent1"/>
            </a:solidFill>
            <a:miter lim="800000"/>
            <a:headEnd/>
            <a:tailEnd/>
          </a:ln>
        </p:spPr>
        <p:txBody>
          <a:bodyPr wrap="none" anchor="ctr"/>
          <a:lstStyle/>
          <a:p>
            <a:pPr eaLnBrk="0" hangingPunct="0"/>
            <a:endParaRPr lang="en-US"/>
          </a:p>
        </p:txBody>
      </p:sp>
      <p:sp>
        <p:nvSpPr>
          <p:cNvPr id="175110" name="Rectangle 6"/>
          <p:cNvSpPr>
            <a:spLocks noChangeArrowheads="1"/>
          </p:cNvSpPr>
          <p:nvPr/>
        </p:nvSpPr>
        <p:spPr bwMode="auto">
          <a:xfrm>
            <a:off x="685800" y="3158682"/>
            <a:ext cx="4953000" cy="454972"/>
          </a:xfrm>
          <a:prstGeom prst="rect">
            <a:avLst/>
          </a:prstGeom>
          <a:noFill/>
          <a:ln w="25400">
            <a:solidFill>
              <a:schemeClr val="accent1"/>
            </a:solidFill>
            <a:miter lim="800000"/>
            <a:headEnd/>
            <a:tailEnd/>
          </a:ln>
        </p:spPr>
        <p:txBody>
          <a:bodyPr wrap="none" anchor="ctr"/>
          <a:lstStyle/>
          <a:p>
            <a:pPr eaLnBrk="0" hangingPunct="0"/>
            <a:endParaRPr lang="en-US"/>
          </a:p>
        </p:txBody>
      </p:sp>
      <p:sp>
        <p:nvSpPr>
          <p:cNvPr id="175111" name="Oval 7"/>
          <p:cNvSpPr>
            <a:spLocks noChangeArrowheads="1"/>
          </p:cNvSpPr>
          <p:nvPr/>
        </p:nvSpPr>
        <p:spPr bwMode="auto">
          <a:xfrm>
            <a:off x="5997488" y="2811564"/>
            <a:ext cx="805745" cy="304800"/>
          </a:xfrm>
          <a:prstGeom prst="ellipse">
            <a:avLst/>
          </a:prstGeom>
          <a:noFill/>
          <a:ln w="25400">
            <a:solidFill>
              <a:srgbClr val="FF0000"/>
            </a:solidFill>
            <a:round/>
            <a:headEnd/>
            <a:tailEnd/>
          </a:ln>
        </p:spPr>
        <p:txBody>
          <a:bodyPr wrap="none" anchor="ctr"/>
          <a:lstStyle/>
          <a:p>
            <a:pPr eaLnBrk="0" hangingPunct="0"/>
            <a:endParaRPr lang="en-US"/>
          </a:p>
        </p:txBody>
      </p:sp>
      <p:sp>
        <p:nvSpPr>
          <p:cNvPr id="175112" name="Oval 8"/>
          <p:cNvSpPr>
            <a:spLocks noChangeArrowheads="1"/>
          </p:cNvSpPr>
          <p:nvPr/>
        </p:nvSpPr>
        <p:spPr bwMode="auto">
          <a:xfrm>
            <a:off x="6064084" y="3158682"/>
            <a:ext cx="739148" cy="384618"/>
          </a:xfrm>
          <a:prstGeom prst="ellipse">
            <a:avLst/>
          </a:prstGeom>
          <a:noFill/>
          <a:ln w="25400">
            <a:solidFill>
              <a:srgbClr val="FF0000"/>
            </a:solidFill>
            <a:round/>
            <a:headEnd/>
            <a:tailEnd/>
          </a:ln>
        </p:spPr>
        <p:txBody>
          <a:bodyPr wrap="none" anchor="ctr"/>
          <a:lstStyle/>
          <a:p>
            <a:pPr eaLnBrk="0" hangingPunct="0"/>
            <a:endParaRPr lang="en-US"/>
          </a:p>
        </p:txBody>
      </p:sp>
      <p:sp>
        <p:nvSpPr>
          <p:cNvPr id="175114" name="Oval 10"/>
          <p:cNvSpPr>
            <a:spLocks noChangeArrowheads="1"/>
          </p:cNvSpPr>
          <p:nvPr/>
        </p:nvSpPr>
        <p:spPr bwMode="auto">
          <a:xfrm>
            <a:off x="416707" y="3899873"/>
            <a:ext cx="4305287" cy="584775"/>
          </a:xfrm>
          <a:prstGeom prst="ellipse">
            <a:avLst/>
          </a:prstGeom>
          <a:noFill/>
          <a:ln w="25400">
            <a:solidFill>
              <a:srgbClr val="FF0000"/>
            </a:solidFill>
            <a:round/>
            <a:headEnd/>
            <a:tailEnd/>
          </a:ln>
        </p:spPr>
        <p:txBody>
          <a:bodyPr wrap="none" anchor="ctr"/>
          <a:lstStyle/>
          <a:p>
            <a:pPr eaLnBrk="0" hangingPunct="0"/>
            <a:endParaRPr lang="en-US"/>
          </a:p>
        </p:txBody>
      </p:sp>
      <p:sp>
        <p:nvSpPr>
          <p:cNvPr id="175118" name="Text Box 14"/>
          <p:cNvSpPr txBox="1">
            <a:spLocks noChangeArrowheads="1"/>
          </p:cNvSpPr>
          <p:nvPr/>
        </p:nvSpPr>
        <p:spPr bwMode="auto">
          <a:xfrm>
            <a:off x="6065568" y="3627497"/>
            <a:ext cx="848137" cy="369332"/>
          </a:xfrm>
          <a:prstGeom prst="rect">
            <a:avLst/>
          </a:prstGeom>
          <a:noFill/>
          <a:ln w="9525">
            <a:noFill/>
            <a:miter lim="800000"/>
            <a:headEnd/>
            <a:tailEnd/>
          </a:ln>
        </p:spPr>
        <p:txBody>
          <a:bodyPr wrap="square">
            <a:spAutoFit/>
          </a:bodyPr>
          <a:lstStyle/>
          <a:p>
            <a:pPr eaLnBrk="0" hangingPunct="0">
              <a:spcBef>
                <a:spcPct val="50000"/>
              </a:spcBef>
            </a:pPr>
            <a:r>
              <a:rPr lang="en-US" altLang="en-US" b="1">
                <a:solidFill>
                  <a:srgbClr val="FF0000"/>
                </a:solidFill>
              </a:rPr>
              <a:t>4.7</a:t>
            </a:r>
          </a:p>
        </p:txBody>
      </p:sp>
      <p:sp>
        <p:nvSpPr>
          <p:cNvPr id="12" name="Text Box 11"/>
          <p:cNvSpPr txBox="1">
            <a:spLocks noChangeArrowheads="1"/>
          </p:cNvSpPr>
          <p:nvPr/>
        </p:nvSpPr>
        <p:spPr bwMode="auto">
          <a:xfrm flipV="1">
            <a:off x="990600" y="4770866"/>
            <a:ext cx="361950" cy="584775"/>
          </a:xfrm>
          <a:prstGeom prst="rect">
            <a:avLst/>
          </a:prstGeom>
          <a:noFill/>
          <a:ln w="9525">
            <a:noFill/>
            <a:miter lim="800000"/>
            <a:headEnd/>
            <a:tailEnd/>
          </a:ln>
        </p:spPr>
        <p:txBody>
          <a:bodyPr wrap="square">
            <a:spAutoFit/>
          </a:bodyPr>
          <a:lstStyle/>
          <a:p>
            <a:pPr eaLnBrk="0" hangingPunct="0">
              <a:spcBef>
                <a:spcPct val="50000"/>
              </a:spcBef>
            </a:pPr>
            <a:r>
              <a:rPr lang="en-US" altLang="en-US" sz="3200" b="1">
                <a:solidFill>
                  <a:srgbClr val="FF0000"/>
                </a:solidFill>
              </a:rPr>
              <a:t>X</a:t>
            </a:r>
          </a:p>
        </p:txBody>
      </p:sp>
    </p:spTree>
    <p:extLst>
      <p:ext uri="{BB962C8B-B14F-4D97-AF65-F5344CB8AC3E}">
        <p14:creationId xmlns:p14="http://schemas.microsoft.com/office/powerpoint/2010/main" val="329624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4" fill="hold" nodeType="afterEffect">
                                  <p:stCondLst>
                                    <p:cond delay="0"/>
                                  </p:stCondLst>
                                  <p:childTnLst>
                                    <p:set>
                                      <p:cBhvr>
                                        <p:cTn id="9" dur="1" fill="hold">
                                          <p:stCondLst>
                                            <p:cond delay="0"/>
                                          </p:stCondLst>
                                        </p:cTn>
                                        <p:tgtEl>
                                          <p:spTgt spid="175111"/>
                                        </p:tgtEl>
                                        <p:attrNameLst>
                                          <p:attrName>style.visibility</p:attrName>
                                        </p:attrNameLst>
                                      </p:cBhvr>
                                      <p:to>
                                        <p:strVal val="visible"/>
                                      </p:to>
                                    </p:set>
                                    <p:anim calcmode="lin" valueType="num">
                                      <p:cBhvr additive="base">
                                        <p:cTn id="10" dur="500" fill="hold"/>
                                        <p:tgtEl>
                                          <p:spTgt spid="175111"/>
                                        </p:tgtEl>
                                        <p:attrNameLst>
                                          <p:attrName>ppt_x</p:attrName>
                                        </p:attrNameLst>
                                      </p:cBhvr>
                                      <p:tavLst>
                                        <p:tav tm="0">
                                          <p:val>
                                            <p:strVal val="#ppt_x"/>
                                          </p:val>
                                        </p:tav>
                                        <p:tav tm="100000">
                                          <p:val>
                                            <p:strVal val="#ppt_x"/>
                                          </p:val>
                                        </p:tav>
                                      </p:tavLst>
                                    </p:anim>
                                    <p:anim calcmode="lin" valueType="num">
                                      <p:cBhvr additive="base">
                                        <p:cTn id="11" dur="500" fill="hold"/>
                                        <p:tgtEl>
                                          <p:spTgt spid="175111"/>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75110"/>
                                        </p:tgtEl>
                                        <p:attrNameLst>
                                          <p:attrName>style.visibility</p:attrName>
                                        </p:attrNameLst>
                                      </p:cBhvr>
                                      <p:to>
                                        <p:strVal val="visible"/>
                                      </p:to>
                                    </p:set>
                                  </p:childTnLst>
                                </p:cTn>
                              </p:par>
                            </p:childTnLst>
                          </p:cTn>
                        </p:par>
                        <p:par>
                          <p:cTn id="16" fill="hold" nodeType="afterGroup">
                            <p:stCondLst>
                              <p:cond delay="0"/>
                            </p:stCondLst>
                            <p:childTnLst>
                              <p:par>
                                <p:cTn id="17" presetID="2" presetClass="entr" presetSubtype="4" fill="hold" nodeType="afterEffect">
                                  <p:stCondLst>
                                    <p:cond delay="0"/>
                                  </p:stCondLst>
                                  <p:childTnLst>
                                    <p:set>
                                      <p:cBhvr>
                                        <p:cTn id="18" dur="1" fill="hold">
                                          <p:stCondLst>
                                            <p:cond delay="0"/>
                                          </p:stCondLst>
                                        </p:cTn>
                                        <p:tgtEl>
                                          <p:spTgt spid="175112"/>
                                        </p:tgtEl>
                                        <p:attrNameLst>
                                          <p:attrName>style.visibility</p:attrName>
                                        </p:attrNameLst>
                                      </p:cBhvr>
                                      <p:to>
                                        <p:strVal val="visible"/>
                                      </p:to>
                                    </p:set>
                                    <p:anim calcmode="lin" valueType="num">
                                      <p:cBhvr additive="base">
                                        <p:cTn id="19" dur="500" fill="hold"/>
                                        <p:tgtEl>
                                          <p:spTgt spid="175112"/>
                                        </p:tgtEl>
                                        <p:attrNameLst>
                                          <p:attrName>ppt_x</p:attrName>
                                        </p:attrNameLst>
                                      </p:cBhvr>
                                      <p:tavLst>
                                        <p:tav tm="0">
                                          <p:val>
                                            <p:strVal val="#ppt_x"/>
                                          </p:val>
                                        </p:tav>
                                        <p:tav tm="100000">
                                          <p:val>
                                            <p:strVal val="#ppt_x"/>
                                          </p:val>
                                        </p:tav>
                                      </p:tavLst>
                                    </p:anim>
                                    <p:anim calcmode="lin" valueType="num">
                                      <p:cBhvr additive="base">
                                        <p:cTn id="20" dur="500" fill="hold"/>
                                        <p:tgtEl>
                                          <p:spTgt spid="1751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51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5114"/>
                                        </p:tgtEl>
                                        <p:attrNameLst>
                                          <p:attrName>style.visibility</p:attrName>
                                        </p:attrNameLst>
                                      </p:cBhvr>
                                      <p:to>
                                        <p:strVal val="visible"/>
                                      </p:to>
                                    </p:set>
                                    <p:anim calcmode="lin" valueType="num">
                                      <p:cBhvr additive="base">
                                        <p:cTn id="29" dur="500" fill="hold"/>
                                        <p:tgtEl>
                                          <p:spTgt spid="175114"/>
                                        </p:tgtEl>
                                        <p:attrNameLst>
                                          <p:attrName>ppt_x</p:attrName>
                                        </p:attrNameLst>
                                      </p:cBhvr>
                                      <p:tavLst>
                                        <p:tav tm="0">
                                          <p:val>
                                            <p:strVal val="#ppt_x"/>
                                          </p:val>
                                        </p:tav>
                                        <p:tav tm="100000">
                                          <p:val>
                                            <p:strVal val="#ppt_x"/>
                                          </p:val>
                                        </p:tav>
                                      </p:tavLst>
                                    </p:anim>
                                    <p:anim calcmode="lin" valueType="num">
                                      <p:cBhvr additive="base">
                                        <p:cTn id="30" dur="500" fill="hold"/>
                                        <p:tgtEl>
                                          <p:spTgt spid="1751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36381"/>
          <a:stretch/>
        </p:blipFill>
        <p:spPr>
          <a:xfrm>
            <a:off x="2209800" y="152401"/>
            <a:ext cx="7696201" cy="633625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714416" y="831056"/>
            <a:ext cx="1543384" cy="1941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n>
                <a:solidFill>
                  <a:srgbClr val="FF0000"/>
                </a:solidFill>
              </a:ln>
            </a:endParaRPr>
          </a:p>
        </p:txBody>
      </p:sp>
      <p:sp>
        <p:nvSpPr>
          <p:cNvPr id="12" name="Oval 11"/>
          <p:cNvSpPr/>
          <p:nvPr/>
        </p:nvSpPr>
        <p:spPr>
          <a:xfrm>
            <a:off x="4321968" y="2343152"/>
            <a:ext cx="457200" cy="2286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22" name="Oval 21"/>
          <p:cNvSpPr/>
          <p:nvPr/>
        </p:nvSpPr>
        <p:spPr>
          <a:xfrm>
            <a:off x="4300536" y="1295400"/>
            <a:ext cx="457200" cy="2286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4" name="TextBox 3"/>
          <p:cNvSpPr txBox="1"/>
          <p:nvPr/>
        </p:nvSpPr>
        <p:spPr>
          <a:xfrm>
            <a:off x="3502998" y="4665671"/>
            <a:ext cx="1746312" cy="369332"/>
          </a:xfrm>
          <a:prstGeom prst="rect">
            <a:avLst/>
          </a:prstGeom>
          <a:solidFill>
            <a:schemeClr val="bg1"/>
          </a:solidFill>
        </p:spPr>
        <p:txBody>
          <a:bodyPr wrap="none" rtlCol="0">
            <a:spAutoFit/>
          </a:bodyPr>
          <a:lstStyle/>
          <a:p>
            <a:r>
              <a:rPr lang="en-US"/>
              <a:t>2 Members/Year</a:t>
            </a:r>
          </a:p>
        </p:txBody>
      </p:sp>
      <p:sp>
        <p:nvSpPr>
          <p:cNvPr id="15" name="Text Box 5"/>
          <p:cNvSpPr txBox="1">
            <a:spLocks noChangeArrowheads="1"/>
          </p:cNvSpPr>
          <p:nvPr/>
        </p:nvSpPr>
        <p:spPr bwMode="auto">
          <a:xfrm>
            <a:off x="8602332" y="1618987"/>
            <a:ext cx="558800" cy="338554"/>
          </a:xfrm>
          <a:prstGeom prst="rect">
            <a:avLst/>
          </a:prstGeom>
          <a:noFill/>
          <a:ln w="9525">
            <a:noFill/>
            <a:miter lim="800000"/>
            <a:headEnd/>
            <a:tailEnd/>
          </a:ln>
        </p:spPr>
        <p:txBody>
          <a:bodyPr>
            <a:spAutoFit/>
          </a:bodyPr>
          <a:lstStyle/>
          <a:p>
            <a:pPr eaLnBrk="0" hangingPunct="0">
              <a:spcBef>
                <a:spcPct val="50000"/>
              </a:spcBef>
            </a:pPr>
            <a:r>
              <a:rPr lang="en-US" altLang="en-US" sz="1600" b="1"/>
              <a:t>3</a:t>
            </a:r>
          </a:p>
        </p:txBody>
      </p:sp>
      <p:sp>
        <p:nvSpPr>
          <p:cNvPr id="16" name="Text Box 7"/>
          <p:cNvSpPr txBox="1">
            <a:spLocks noChangeArrowheads="1"/>
          </p:cNvSpPr>
          <p:nvPr/>
        </p:nvSpPr>
        <p:spPr bwMode="auto">
          <a:xfrm>
            <a:off x="8585200" y="2404873"/>
            <a:ext cx="711200" cy="338554"/>
          </a:xfrm>
          <a:prstGeom prst="rect">
            <a:avLst/>
          </a:prstGeom>
          <a:noFill/>
          <a:ln w="9525">
            <a:noFill/>
            <a:miter lim="800000"/>
            <a:headEnd/>
            <a:tailEnd/>
          </a:ln>
        </p:spPr>
        <p:txBody>
          <a:bodyPr>
            <a:spAutoFit/>
          </a:bodyPr>
          <a:lstStyle/>
          <a:p>
            <a:pPr eaLnBrk="0" hangingPunct="0">
              <a:spcBef>
                <a:spcPct val="50000"/>
              </a:spcBef>
            </a:pPr>
            <a:r>
              <a:rPr lang="en-US" altLang="en-US" sz="1600" b="1"/>
              <a:t>8</a:t>
            </a:r>
          </a:p>
        </p:txBody>
      </p:sp>
      <p:sp>
        <p:nvSpPr>
          <p:cNvPr id="17" name="Rectangle 13"/>
          <p:cNvSpPr>
            <a:spLocks noChangeArrowheads="1"/>
          </p:cNvSpPr>
          <p:nvPr/>
        </p:nvSpPr>
        <p:spPr bwMode="auto">
          <a:xfrm>
            <a:off x="8427180" y="2358282"/>
            <a:ext cx="614237" cy="399910"/>
          </a:xfrm>
          <a:prstGeom prst="rect">
            <a:avLst/>
          </a:prstGeom>
          <a:noFill/>
          <a:ln w="38100">
            <a:solidFill>
              <a:srgbClr val="FF0000"/>
            </a:solidFill>
            <a:miter lim="800000"/>
            <a:headEnd/>
            <a:tailEnd/>
          </a:ln>
        </p:spPr>
        <p:txBody>
          <a:bodyPr wrap="none" anchor="ctr"/>
          <a:lstStyle/>
          <a:p>
            <a:pPr eaLnBrk="0" hangingPunct="0"/>
            <a:endParaRPr lang="en-US"/>
          </a:p>
        </p:txBody>
      </p:sp>
      <p:sp>
        <p:nvSpPr>
          <p:cNvPr id="19" name="Rectangle 28"/>
          <p:cNvSpPr>
            <a:spLocks noChangeArrowheads="1"/>
          </p:cNvSpPr>
          <p:nvPr/>
        </p:nvSpPr>
        <p:spPr bwMode="auto">
          <a:xfrm>
            <a:off x="8427179" y="1613352"/>
            <a:ext cx="628524" cy="360704"/>
          </a:xfrm>
          <a:prstGeom prst="rect">
            <a:avLst/>
          </a:prstGeom>
          <a:noFill/>
          <a:ln w="38100">
            <a:solidFill>
              <a:srgbClr val="FF0000"/>
            </a:solidFill>
            <a:miter lim="800000"/>
            <a:headEnd/>
            <a:tailEnd/>
          </a:ln>
        </p:spPr>
        <p:txBody>
          <a:bodyPr wrap="none" anchor="ctr"/>
          <a:lstStyle/>
          <a:p>
            <a:pPr eaLnBrk="0" hangingPunct="0"/>
            <a:endParaRPr lang="en-US"/>
          </a:p>
        </p:txBody>
      </p:sp>
      <p:sp>
        <p:nvSpPr>
          <p:cNvPr id="20" name="Text Box 16"/>
          <p:cNvSpPr txBox="1">
            <a:spLocks noChangeArrowheads="1"/>
          </p:cNvSpPr>
          <p:nvPr/>
        </p:nvSpPr>
        <p:spPr bwMode="auto">
          <a:xfrm>
            <a:off x="8623084" y="1287093"/>
            <a:ext cx="325985" cy="283154"/>
          </a:xfrm>
          <a:prstGeom prst="rect">
            <a:avLst/>
          </a:prstGeom>
          <a:solidFill>
            <a:schemeClr val="bg1"/>
          </a:solidFill>
          <a:ln w="9525">
            <a:noFill/>
            <a:miter lim="800000"/>
            <a:headEnd/>
            <a:tailEnd/>
          </a:ln>
        </p:spPr>
        <p:txBody>
          <a:bodyPr wrap="square" lIns="0" tIns="18288" rIns="0" bIns="18288">
            <a:spAutoFit/>
          </a:bodyPr>
          <a:lstStyle/>
          <a:p>
            <a:pPr eaLnBrk="0" hangingPunct="0">
              <a:spcBef>
                <a:spcPct val="50000"/>
              </a:spcBef>
            </a:pPr>
            <a:r>
              <a:rPr lang="en-US" altLang="en-US" sz="1600" b="1"/>
              <a:t>33</a:t>
            </a:r>
          </a:p>
        </p:txBody>
      </p:sp>
      <p:sp>
        <p:nvSpPr>
          <p:cNvPr id="21" name="Rectangle 28"/>
          <p:cNvSpPr>
            <a:spLocks noChangeArrowheads="1"/>
          </p:cNvSpPr>
          <p:nvPr/>
        </p:nvSpPr>
        <p:spPr bwMode="auto">
          <a:xfrm>
            <a:off x="5486400" y="831057"/>
            <a:ext cx="3555016" cy="394879"/>
          </a:xfrm>
          <a:prstGeom prst="rect">
            <a:avLst/>
          </a:prstGeom>
          <a:noFill/>
          <a:ln w="50800">
            <a:solidFill>
              <a:srgbClr val="FF0000"/>
            </a:solidFill>
            <a:miter lim="800000"/>
            <a:headEnd/>
            <a:tailEnd/>
          </a:ln>
        </p:spPr>
        <p:txBody>
          <a:bodyPr wrap="none" anchor="ctr"/>
          <a:lstStyle/>
          <a:p>
            <a:pPr eaLnBrk="0" hangingPunct="0"/>
            <a:endParaRPr lang="en-US"/>
          </a:p>
        </p:txBody>
      </p:sp>
      <p:sp>
        <p:nvSpPr>
          <p:cNvPr id="25" name="Oval 24"/>
          <p:cNvSpPr/>
          <p:nvPr/>
        </p:nvSpPr>
        <p:spPr>
          <a:xfrm>
            <a:off x="8446297" y="2013024"/>
            <a:ext cx="583215" cy="2944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13" name="Picture 12"/>
          <p:cNvPicPr>
            <a:picLocks noChangeAspect="1"/>
          </p:cNvPicPr>
          <p:nvPr/>
        </p:nvPicPr>
        <p:blipFill>
          <a:blip r:embed="rId4"/>
          <a:stretch>
            <a:fillRect/>
          </a:stretch>
        </p:blipFill>
        <p:spPr>
          <a:xfrm>
            <a:off x="2750126" y="3175578"/>
            <a:ext cx="831274" cy="2608478"/>
          </a:xfrm>
          <a:prstGeom prst="rect">
            <a:avLst/>
          </a:prstGeom>
        </p:spPr>
      </p:pic>
      <p:pic>
        <p:nvPicPr>
          <p:cNvPr id="30" name="Picture 29"/>
          <p:cNvPicPr>
            <a:picLocks noChangeAspect="1"/>
          </p:cNvPicPr>
          <p:nvPr/>
        </p:nvPicPr>
        <p:blipFill>
          <a:blip r:embed="rId4"/>
          <a:stretch>
            <a:fillRect/>
          </a:stretch>
        </p:blipFill>
        <p:spPr>
          <a:xfrm>
            <a:off x="2597726" y="3175578"/>
            <a:ext cx="831274" cy="2608478"/>
          </a:xfrm>
          <a:prstGeom prst="rect">
            <a:avLst/>
          </a:prstGeom>
        </p:spPr>
      </p:pic>
      <p:pic>
        <p:nvPicPr>
          <p:cNvPr id="31" name="Picture 30"/>
          <p:cNvPicPr>
            <a:picLocks noChangeAspect="1"/>
          </p:cNvPicPr>
          <p:nvPr/>
        </p:nvPicPr>
        <p:blipFill>
          <a:blip r:embed="rId4"/>
          <a:stretch>
            <a:fillRect/>
          </a:stretch>
        </p:blipFill>
        <p:spPr>
          <a:xfrm>
            <a:off x="2431038" y="3174208"/>
            <a:ext cx="831274" cy="2608478"/>
          </a:xfrm>
          <a:prstGeom prst="rect">
            <a:avLst/>
          </a:prstGeom>
        </p:spPr>
      </p:pic>
      <p:sp>
        <p:nvSpPr>
          <p:cNvPr id="9" name="Rectangle 8"/>
          <p:cNvSpPr/>
          <p:nvPr/>
        </p:nvSpPr>
        <p:spPr>
          <a:xfrm>
            <a:off x="3153738" y="3726656"/>
            <a:ext cx="277185" cy="1676400"/>
          </a:xfrm>
          <a:prstGeom prst="rect">
            <a:avLst/>
          </a:prstGeom>
          <a:solidFill>
            <a:srgbClr val="244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0" y="5417282"/>
            <a:ext cx="838200" cy="276999"/>
          </a:xfrm>
          <a:prstGeom prst="rect">
            <a:avLst/>
          </a:prstGeom>
          <a:noFill/>
        </p:spPr>
        <p:txBody>
          <a:bodyPr wrap="square" rtlCol="0">
            <a:spAutoFit/>
          </a:bodyPr>
          <a:lstStyle/>
          <a:p>
            <a:r>
              <a:rPr lang="en-US" sz="1200"/>
              <a:t>2017</a:t>
            </a:r>
          </a:p>
        </p:txBody>
      </p:sp>
      <p:sp>
        <p:nvSpPr>
          <p:cNvPr id="28" name="TextBox 27"/>
          <p:cNvSpPr txBox="1"/>
          <p:nvPr/>
        </p:nvSpPr>
        <p:spPr>
          <a:xfrm>
            <a:off x="3126122" y="3449658"/>
            <a:ext cx="838200" cy="276999"/>
          </a:xfrm>
          <a:prstGeom prst="rect">
            <a:avLst/>
          </a:prstGeom>
          <a:noFill/>
        </p:spPr>
        <p:txBody>
          <a:bodyPr wrap="square" rtlCol="0">
            <a:spAutoFit/>
          </a:bodyPr>
          <a:lstStyle/>
          <a:p>
            <a:r>
              <a:rPr lang="en-US" sz="1200"/>
              <a:t>42</a:t>
            </a:r>
          </a:p>
        </p:txBody>
      </p:sp>
      <p:cxnSp>
        <p:nvCxnSpPr>
          <p:cNvPr id="7" name="Straight Arrow Connector 6"/>
          <p:cNvCxnSpPr/>
          <p:nvPr/>
        </p:nvCxnSpPr>
        <p:spPr>
          <a:xfrm>
            <a:off x="3302002" y="3931445"/>
            <a:ext cx="3327399" cy="1104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897" name="TextBox 80896"/>
          <p:cNvSpPr txBox="1"/>
          <p:nvPr/>
        </p:nvSpPr>
        <p:spPr>
          <a:xfrm>
            <a:off x="2362200" y="2794920"/>
            <a:ext cx="3814050" cy="523220"/>
          </a:xfrm>
          <a:prstGeom prst="rect">
            <a:avLst/>
          </a:prstGeom>
          <a:noFill/>
        </p:spPr>
        <p:txBody>
          <a:bodyPr wrap="square" rtlCol="0">
            <a:spAutoFit/>
          </a:bodyPr>
          <a:lstStyle/>
          <a:p>
            <a:r>
              <a:rPr lang="en-US" sz="2800"/>
              <a:t>How did we get here?  </a:t>
            </a:r>
          </a:p>
        </p:txBody>
      </p:sp>
      <p:sp>
        <p:nvSpPr>
          <p:cNvPr id="36" name="TextBox 35"/>
          <p:cNvSpPr txBox="1"/>
          <p:nvPr/>
        </p:nvSpPr>
        <p:spPr>
          <a:xfrm>
            <a:off x="6172200" y="2794920"/>
            <a:ext cx="3814050" cy="523220"/>
          </a:xfrm>
          <a:prstGeom prst="rect">
            <a:avLst/>
          </a:prstGeom>
          <a:noFill/>
        </p:spPr>
        <p:txBody>
          <a:bodyPr wrap="square" rtlCol="0">
            <a:spAutoFit/>
          </a:bodyPr>
          <a:lstStyle/>
          <a:p>
            <a:r>
              <a:rPr lang="en-US" sz="2800"/>
              <a:t>65 Members in 2004</a:t>
            </a:r>
          </a:p>
        </p:txBody>
      </p:sp>
      <p:sp>
        <p:nvSpPr>
          <p:cNvPr id="23" name="Right Arrow 22"/>
          <p:cNvSpPr/>
          <p:nvPr/>
        </p:nvSpPr>
        <p:spPr>
          <a:xfrm>
            <a:off x="7828983" y="1226660"/>
            <a:ext cx="564292" cy="40401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2F33B9-D2C6-EDBB-86B1-64BCA1BAD039}"/>
              </a:ext>
            </a:extLst>
          </p:cNvPr>
          <p:cNvSpPr/>
          <p:nvPr/>
        </p:nvSpPr>
        <p:spPr>
          <a:xfrm>
            <a:off x="5544662" y="1029348"/>
            <a:ext cx="914870" cy="17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8715FB3-6994-E09A-FC8A-5144E94095A1}"/>
              </a:ext>
            </a:extLst>
          </p:cNvPr>
          <p:cNvSpPr txBox="1"/>
          <p:nvPr/>
        </p:nvSpPr>
        <p:spPr>
          <a:xfrm>
            <a:off x="5536502" y="1786515"/>
            <a:ext cx="2616079" cy="184666"/>
          </a:xfrm>
          <a:prstGeom prst="rect">
            <a:avLst/>
          </a:prstGeom>
          <a:solidFill>
            <a:schemeClr val="bg1"/>
          </a:solidFill>
          <a:ln>
            <a:noFill/>
          </a:ln>
        </p:spPr>
        <p:txBody>
          <a:bodyPr rot="0" spcFirstLastPara="0" vertOverflow="overflow" horzOverflow="overflow" vert="horz" wrap="square" lIns="0" tIns="0" rIns="91440" bIns="0" numCol="1" spcCol="0" rtlCol="0" fromWordArt="0" anchor="t" anchorCtr="0" forceAA="0" compatLnSpc="1">
            <a:prstTxWarp prst="textNoShape">
              <a:avLst/>
            </a:prstTxWarp>
            <a:spAutoFit/>
          </a:bodyPr>
          <a:lstStyle/>
          <a:p>
            <a:r>
              <a:rPr lang="en-US" sz="1200">
                <a:latin typeface="Arial"/>
                <a:cs typeface="Arial"/>
              </a:rPr>
              <a:t>Challenge = 5% or 5 members</a:t>
            </a:r>
            <a:endParaRPr lang="en-US" sz="1200" err="1"/>
          </a:p>
        </p:txBody>
      </p:sp>
    </p:spTree>
    <p:extLst>
      <p:ext uri="{BB962C8B-B14F-4D97-AF65-F5344CB8AC3E}">
        <p14:creationId xmlns:p14="http://schemas.microsoft.com/office/powerpoint/2010/main" val="1865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0897"/>
                                        </p:tgtEl>
                                        <p:attrNameLst>
                                          <p:attrName>style.visibility</p:attrName>
                                        </p:attrNameLst>
                                      </p:cBhvr>
                                      <p:to>
                                        <p:strVal val="visible"/>
                                      </p:to>
                                    </p:set>
                                    <p:animEffect transition="in" filter="wipe(left)">
                                      <p:cBhvr>
                                        <p:cTn id="25" dur="2000"/>
                                        <p:tgtEl>
                                          <p:spTgt spid="808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3000"/>
                                        <p:tgtEl>
                                          <p:spTgt spid="7"/>
                                        </p:tgtEl>
                                      </p:cBhvr>
                                    </p:animEffect>
                                  </p:childTnLst>
                                </p:cTn>
                              </p:par>
                            </p:childTnLst>
                          </p:cTn>
                        </p:par>
                        <p:par>
                          <p:cTn id="47" fill="hold">
                            <p:stCondLst>
                              <p:cond delay="3000"/>
                            </p:stCondLst>
                            <p:childTnLst>
                              <p:par>
                                <p:cTn id="48" presetID="1"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2000" fill="hold"/>
                                        <p:tgtEl>
                                          <p:spTgt spid="23"/>
                                        </p:tgtEl>
                                        <p:attrNameLst>
                                          <p:attrName>ppt_x</p:attrName>
                                        </p:attrNameLst>
                                      </p:cBhvr>
                                      <p:tavLst>
                                        <p:tav tm="0">
                                          <p:val>
                                            <p:strVal val="0-#ppt_w/2"/>
                                          </p:val>
                                        </p:tav>
                                        <p:tav tm="100000">
                                          <p:val>
                                            <p:strVal val="#ppt_x"/>
                                          </p:val>
                                        </p:tav>
                                      </p:tavLst>
                                    </p:anim>
                                    <p:anim calcmode="lin" valueType="num">
                                      <p:cBhvr additive="base">
                                        <p:cTn id="59"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22" grpId="0" animBg="1"/>
      <p:bldP spid="4" grpId="0" animBg="1"/>
      <p:bldP spid="15" grpId="0"/>
      <p:bldP spid="16" grpId="0"/>
      <p:bldP spid="20" grpId="0" animBg="1"/>
      <p:bldP spid="25" grpId="0" animBg="1"/>
      <p:bldP spid="9" grpId="0" animBg="1"/>
      <p:bldP spid="10" grpId="0"/>
      <p:bldP spid="28" grpId="0"/>
      <p:bldP spid="80897" grpId="0"/>
      <p:bldP spid="36"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17">
              <a:defRPr/>
            </a:pPr>
            <a:fld id="{97A94E25-127B-4C48-AF96-44BA7B823777}" type="slidenum">
              <a:rPr lang="en-US">
                <a:solidFill>
                  <a:prstClr val="black"/>
                </a:solidFill>
                <a:latin typeface="Arial" panose="020B0604020202020204"/>
                <a:cs typeface="Arial" charset="0"/>
              </a:rPr>
              <a:pPr defTabSz="914217">
                <a:defRPr/>
              </a:pPr>
              <a:t>17</a:t>
            </a:fld>
            <a:endParaRPr lang="en-US">
              <a:solidFill>
                <a:prstClr val="black"/>
              </a:solidFill>
              <a:latin typeface="Arial" panose="020B0604020202020204"/>
              <a:cs typeface="Arial" charset="0"/>
            </a:endParaRPr>
          </a:p>
        </p:txBody>
      </p:sp>
      <p:sp>
        <p:nvSpPr>
          <p:cNvPr id="5" name="Text Placeholder 4"/>
          <p:cNvSpPr>
            <a:spLocks noGrp="1"/>
          </p:cNvSpPr>
          <p:nvPr>
            <p:ph type="body" sz="quarter" idx="4294967295"/>
          </p:nvPr>
        </p:nvSpPr>
        <p:spPr>
          <a:xfrm>
            <a:off x="280220" y="2467943"/>
            <a:ext cx="5815781" cy="2972304"/>
          </a:xfrm>
        </p:spPr>
        <p:txBody>
          <a:bodyPr vert="horz" lIns="121888" tIns="60944" rIns="121888" bIns="60944" rtlCol="0" anchor="t">
            <a:noAutofit/>
          </a:bodyPr>
          <a:lstStyle/>
          <a:p>
            <a:pPr marL="0" indent="0">
              <a:buNone/>
            </a:pPr>
            <a:r>
              <a:rPr lang="en-US" altLang="ja-JP" sz="4400">
                <a:solidFill>
                  <a:schemeClr val="tx1">
                    <a:lumMod val="75000"/>
                    <a:lumOff val="25000"/>
                  </a:schemeClr>
                </a:solidFill>
                <a:latin typeface="Arial Narrow" panose="020B0606020202030204" pitchFamily="34" charset="0"/>
                <a:ea typeface="MS PGothic" pitchFamily="34" charset="-128"/>
              </a:rPr>
              <a:t>Maintain an </a:t>
            </a:r>
            <a:r>
              <a:rPr lang="en-US" altLang="ja-JP" sz="4400" u="sng">
                <a:solidFill>
                  <a:schemeClr val="tx1">
                    <a:lumMod val="75000"/>
                    <a:lumOff val="25000"/>
                  </a:schemeClr>
                </a:solidFill>
                <a:latin typeface="Arial Narrow" panose="020B0606020202030204" pitchFamily="34" charset="0"/>
                <a:ea typeface="MS PGothic" pitchFamily="34" charset="-128"/>
              </a:rPr>
              <a:t>Attrition Rate below 15%</a:t>
            </a:r>
            <a:br>
              <a:rPr lang="en-US" altLang="ja-JP" sz="4400" u="sng">
                <a:solidFill>
                  <a:schemeClr val="tx1">
                    <a:lumMod val="75000"/>
                    <a:lumOff val="25000"/>
                  </a:schemeClr>
                </a:solidFill>
                <a:latin typeface="Arial Narrow" panose="020B0606020202030204" pitchFamily="34" charset="0"/>
                <a:ea typeface="MS PGothic" pitchFamily="34" charset="-128"/>
              </a:rPr>
            </a:br>
            <a:r>
              <a:rPr lang="en-US" altLang="ja-JP" sz="4400">
                <a:solidFill>
                  <a:schemeClr val="tx1">
                    <a:lumMod val="75000"/>
                    <a:lumOff val="25000"/>
                  </a:schemeClr>
                </a:solidFill>
                <a:latin typeface="Arial Narrow" panose="020B0606020202030204" pitchFamily="34" charset="0"/>
                <a:ea typeface="MS PGothic" pitchFamily="34" charset="-128"/>
              </a:rPr>
              <a:t>       </a:t>
            </a:r>
          </a:p>
          <a:p>
            <a:pPr marL="0" indent="0">
              <a:buNone/>
            </a:pPr>
            <a:r>
              <a:rPr lang="en-US" altLang="ja-JP" sz="4400">
                <a:solidFill>
                  <a:schemeClr val="tx1">
                    <a:lumMod val="75000"/>
                    <a:lumOff val="25000"/>
                  </a:schemeClr>
                </a:solidFill>
                <a:latin typeface="Arial Narrow" panose="020B0606020202030204" pitchFamily="34" charset="0"/>
                <a:ea typeface="MS PGothic" pitchFamily="34" charset="-128"/>
              </a:rPr>
              <a:t>= July 1 Membership x .15</a:t>
            </a:r>
            <a:endParaRPr lang="en-US" sz="4400">
              <a:solidFill>
                <a:schemeClr val="tx1">
                  <a:lumMod val="75000"/>
                  <a:lumOff val="25000"/>
                </a:schemeClr>
              </a:solidFill>
              <a:latin typeface="Arial Narrow" panose="020B0606020202030204" pitchFamily="34" charset="0"/>
            </a:endParaRPr>
          </a:p>
        </p:txBody>
      </p:sp>
      <p:sp>
        <p:nvSpPr>
          <p:cNvPr id="13" name="Title 7"/>
          <p:cNvSpPr txBox="1">
            <a:spLocks/>
          </p:cNvSpPr>
          <p:nvPr/>
        </p:nvSpPr>
        <p:spPr>
          <a:xfrm>
            <a:off x="1588" y="894"/>
            <a:ext cx="12188826" cy="163684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defRPr/>
            </a:pPr>
            <a:endParaRPr lang="en-US">
              <a:solidFill>
                <a:prstClr val="white"/>
              </a:solidFill>
              <a:latin typeface="Arial" panose="020B0604020202020204"/>
            </a:endParaRPr>
          </a:p>
        </p:txBody>
      </p:sp>
      <p:sp>
        <p:nvSpPr>
          <p:cNvPr id="2" name="TextBox 1"/>
          <p:cNvSpPr txBox="1"/>
          <p:nvPr/>
        </p:nvSpPr>
        <p:spPr>
          <a:xfrm>
            <a:off x="609601" y="365588"/>
            <a:ext cx="9453617" cy="769441"/>
          </a:xfrm>
          <a:prstGeom prst="rect">
            <a:avLst/>
          </a:prstGeom>
          <a:noFill/>
        </p:spPr>
        <p:txBody>
          <a:bodyPr wrap="square" rtlCol="0">
            <a:spAutoFit/>
          </a:bodyPr>
          <a:lstStyle/>
          <a:p>
            <a:pPr defTabSz="914217">
              <a:defRPr/>
            </a:pPr>
            <a:r>
              <a:rPr lang="en-US" sz="4400" b="1">
                <a:solidFill>
                  <a:prstClr val="white"/>
                </a:solidFill>
                <a:latin typeface="Arial" panose="020B0604020202020204"/>
              </a:rPr>
              <a:t>SIMPLE SUCCESS TARGETS</a:t>
            </a:r>
            <a:endParaRPr lang="en-US" sz="4400" b="1">
              <a:solidFill>
                <a:prstClr val="white"/>
              </a:solidFill>
              <a:latin typeface="Arial" panose="020B0604020202020204"/>
              <a:cs typeface="Arial" charset="0"/>
            </a:endParaRPr>
          </a:p>
        </p:txBody>
      </p:sp>
      <p:cxnSp>
        <p:nvCxnSpPr>
          <p:cNvPr id="4" name="Straight Connector 3"/>
          <p:cNvCxnSpPr/>
          <p:nvPr/>
        </p:nvCxnSpPr>
        <p:spPr>
          <a:xfrm flipH="1">
            <a:off x="6118476" y="2320643"/>
            <a:ext cx="1" cy="3330915"/>
          </a:xfrm>
          <a:prstGeom prst="line">
            <a:avLst/>
          </a:prstGeom>
          <a:ln w="635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0B95BC9B-0286-45E2-2EC4-0554F8C8D471}"/>
              </a:ext>
            </a:extLst>
          </p:cNvPr>
          <p:cNvSpPr txBox="1"/>
          <p:nvPr/>
        </p:nvSpPr>
        <p:spPr>
          <a:xfrm>
            <a:off x="6435308" y="2350754"/>
            <a:ext cx="6336632" cy="2800767"/>
          </a:xfrm>
          <a:prstGeom prst="rect">
            <a:avLst/>
          </a:prstGeom>
          <a:noFill/>
        </p:spPr>
        <p:txBody>
          <a:bodyPr wrap="square">
            <a:spAutoFit/>
          </a:bodyPr>
          <a:lstStyle/>
          <a:p>
            <a:pPr>
              <a:spcBef>
                <a:spcPct val="30000"/>
              </a:spcBef>
            </a:pPr>
            <a:r>
              <a:rPr lang="en-US" altLang="ja-JP" sz="4400">
                <a:solidFill>
                  <a:schemeClr val="tx1">
                    <a:lumMod val="75000"/>
                    <a:lumOff val="25000"/>
                  </a:schemeClr>
                </a:solidFill>
                <a:latin typeface="Arial Narrow" panose="020B0606020202030204" pitchFamily="34" charset="0"/>
                <a:ea typeface="MS PGothic" pitchFamily="34" charset="-128"/>
              </a:rPr>
              <a:t>Maintain an Attraction Rate 5% above Attrition Rate</a:t>
            </a:r>
            <a:br>
              <a:rPr lang="en-US" altLang="ja-JP" sz="4400">
                <a:solidFill>
                  <a:schemeClr val="tx1">
                    <a:lumMod val="75000"/>
                    <a:lumOff val="25000"/>
                  </a:schemeClr>
                </a:solidFill>
                <a:latin typeface="Arial Narrow" panose="020B0606020202030204" pitchFamily="34" charset="0"/>
                <a:ea typeface="MS PGothic" pitchFamily="34" charset="-128"/>
              </a:rPr>
            </a:br>
            <a:br>
              <a:rPr lang="en-US" altLang="ja-JP" sz="4400">
                <a:solidFill>
                  <a:schemeClr val="tx1">
                    <a:lumMod val="75000"/>
                    <a:lumOff val="25000"/>
                  </a:schemeClr>
                </a:solidFill>
                <a:latin typeface="Arial Narrow" panose="020B0606020202030204" pitchFamily="34" charset="0"/>
                <a:ea typeface="MS PGothic" pitchFamily="34" charset="-128"/>
              </a:rPr>
            </a:br>
            <a:r>
              <a:rPr lang="en-US" altLang="ja-JP" sz="4400">
                <a:solidFill>
                  <a:schemeClr val="tx1">
                    <a:lumMod val="75000"/>
                    <a:lumOff val="25000"/>
                  </a:schemeClr>
                </a:solidFill>
                <a:latin typeface="Arial Narrow" panose="020B0606020202030204" pitchFamily="34" charset="0"/>
                <a:ea typeface="MS PGothic" pitchFamily="34" charset="-128"/>
              </a:rPr>
              <a:t>= July 1 Membership x .20</a:t>
            </a:r>
            <a:endParaRPr lang="en-US" altLang="en-US" sz="4400">
              <a:solidFill>
                <a:schemeClr val="tx1">
                  <a:lumMod val="75000"/>
                  <a:lumOff val="25000"/>
                </a:schemeClr>
              </a:solidFill>
              <a:latin typeface="Arial Narrow" panose="020B0606020202030204" pitchFamily="34" charset="0"/>
              <a:ea typeface="MS PGothic" pitchFamily="34" charset="-128"/>
            </a:endParaRPr>
          </a:p>
        </p:txBody>
      </p:sp>
    </p:spTree>
    <p:extLst>
      <p:ext uri="{BB962C8B-B14F-4D97-AF65-F5344CB8AC3E}">
        <p14:creationId xmlns:p14="http://schemas.microsoft.com/office/powerpoint/2010/main" val="6664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7CA7EA0-B82C-61C6-D035-A72D245BAA9F}"/>
              </a:ext>
            </a:extLst>
          </p:cNvPr>
          <p:cNvSpPr txBox="1">
            <a:spLocks/>
          </p:cNvSpPr>
          <p:nvPr/>
        </p:nvSpPr>
        <p:spPr>
          <a:xfrm>
            <a:off x="0" y="0"/>
            <a:ext cx="6192090" cy="6858000"/>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a:endParaRPr lang="en-US" sz="3300">
              <a:solidFill>
                <a:prstClr val="white"/>
              </a:solidFill>
              <a:latin typeface="Arial" panose="020B0604020202020204"/>
            </a:endParaRPr>
          </a:p>
        </p:txBody>
      </p:sp>
      <p:sp>
        <p:nvSpPr>
          <p:cNvPr id="3" name="Text Placeholder 26">
            <a:extLst>
              <a:ext uri="{FF2B5EF4-FFF2-40B4-BE49-F238E27FC236}">
                <a16:creationId xmlns:a16="http://schemas.microsoft.com/office/drawing/2014/main" id="{96121E68-B77A-3349-C234-4317DC13B355}"/>
              </a:ext>
            </a:extLst>
          </p:cNvPr>
          <p:cNvSpPr txBox="1">
            <a:spLocks/>
          </p:cNvSpPr>
          <p:nvPr/>
        </p:nvSpPr>
        <p:spPr>
          <a:xfrm>
            <a:off x="345440" y="670316"/>
            <a:ext cx="5547360" cy="851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Arial" charset="0"/>
                <a:ea typeface="Arial" charset="0"/>
                <a:cs typeface="Arial" charset="0"/>
              </a:rPr>
              <a:t>SURVEY (2022)  </a:t>
            </a:r>
          </a:p>
          <a:p>
            <a:pPr marL="0" indent="0" algn="ctr">
              <a:buNone/>
            </a:pPr>
            <a:r>
              <a:rPr lang="en-US" sz="4000" b="1" dirty="0">
                <a:solidFill>
                  <a:schemeClr val="bg1"/>
                </a:solidFill>
                <a:latin typeface="Arial" charset="0"/>
                <a:ea typeface="Arial" charset="0"/>
                <a:cs typeface="Arial" charset="0"/>
              </a:rPr>
              <a:t>ROTARY CLUBS IN USA &amp; CANADA</a:t>
            </a:r>
            <a:endParaRPr lang="en-US" sz="4000" dirty="0">
              <a:solidFill>
                <a:schemeClr val="bg1"/>
              </a:solidFill>
            </a:endParaRPr>
          </a:p>
        </p:txBody>
      </p:sp>
      <p:cxnSp>
        <p:nvCxnSpPr>
          <p:cNvPr id="8" name="Straight Connector 7">
            <a:extLst>
              <a:ext uri="{FF2B5EF4-FFF2-40B4-BE49-F238E27FC236}">
                <a16:creationId xmlns:a16="http://schemas.microsoft.com/office/drawing/2014/main" id="{DED29994-25D3-B2D9-77AE-B8082BEF6CEA}"/>
              </a:ext>
            </a:extLst>
          </p:cNvPr>
          <p:cNvCxnSpPr>
            <a:cxnSpLocks/>
          </p:cNvCxnSpPr>
          <p:nvPr/>
        </p:nvCxnSpPr>
        <p:spPr>
          <a:xfrm>
            <a:off x="604607" y="3431219"/>
            <a:ext cx="4949950"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4" name="Subtitle 52">
            <a:extLst>
              <a:ext uri="{FF2B5EF4-FFF2-40B4-BE49-F238E27FC236}">
                <a16:creationId xmlns:a16="http://schemas.microsoft.com/office/drawing/2014/main" id="{74150B0A-EDEA-21AE-283A-C22E63821304}"/>
              </a:ext>
            </a:extLst>
          </p:cNvPr>
          <p:cNvSpPr txBox="1">
            <a:spLocks/>
          </p:cNvSpPr>
          <p:nvPr/>
        </p:nvSpPr>
        <p:spPr>
          <a:xfrm>
            <a:off x="520148" y="3776000"/>
            <a:ext cx="4750324" cy="2061170"/>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85800">
              <a:spcBef>
                <a:spcPts val="750"/>
              </a:spcBef>
            </a:pPr>
            <a:r>
              <a:rPr lang="en-US" sz="3600" b="1" dirty="0">
                <a:solidFill>
                  <a:srgbClr val="FFFF00"/>
                </a:solidFill>
                <a:latin typeface="Arial Narrow"/>
              </a:rPr>
              <a:t>85</a:t>
            </a:r>
            <a:r>
              <a:rPr lang="en-US" sz="3600" dirty="0">
                <a:latin typeface="Arial Narrow"/>
              </a:rPr>
              <a:t> clubs that showed consistent growth between 2017-2022</a:t>
            </a:r>
            <a:endParaRPr lang="en-US" sz="3600" dirty="0"/>
          </a:p>
          <a:p>
            <a:pPr algn="ctr" defTabSz="685800" fontAlgn="base">
              <a:spcBef>
                <a:spcPts val="750"/>
              </a:spcBef>
            </a:pPr>
            <a:endParaRPr lang="en-US" sz="2250" dirty="0">
              <a:solidFill>
                <a:prstClr val="white"/>
              </a:solidFill>
              <a:latin typeface="Arial Narrow" panose="020B0606020202030204" pitchFamily="34" charset="0"/>
            </a:endParaRPr>
          </a:p>
        </p:txBody>
      </p:sp>
      <p:sp>
        <p:nvSpPr>
          <p:cNvPr id="7" name="TextBox 6">
            <a:extLst>
              <a:ext uri="{FF2B5EF4-FFF2-40B4-BE49-F238E27FC236}">
                <a16:creationId xmlns:a16="http://schemas.microsoft.com/office/drawing/2014/main" id="{9B09AB54-1D8B-F9DD-0349-FCE44B66DA89}"/>
              </a:ext>
            </a:extLst>
          </p:cNvPr>
          <p:cNvSpPr txBox="1"/>
          <p:nvPr/>
        </p:nvSpPr>
        <p:spPr>
          <a:xfrm>
            <a:off x="6497407" y="559268"/>
            <a:ext cx="5474853" cy="4308872"/>
          </a:xfrm>
          <a:prstGeom prst="rect">
            <a:avLst/>
          </a:prstGeom>
          <a:noFill/>
        </p:spPr>
        <p:txBody>
          <a:bodyPr wrap="square" lIns="91440" tIns="45720" rIns="91440" bIns="45720" rtlCol="0" anchor="t">
            <a:spAutoFit/>
          </a:bodyPr>
          <a:lstStyle/>
          <a:p>
            <a:pPr marL="113665"/>
            <a:r>
              <a:rPr lang="en" sz="3200" b="1" dirty="0">
                <a:solidFill>
                  <a:srgbClr val="48595D"/>
                </a:solidFill>
                <a:latin typeface="Arial Narrow"/>
                <a:cs typeface="Arial"/>
              </a:rPr>
              <a:t>CRITERIA:                         </a:t>
            </a:r>
          </a:p>
          <a:p>
            <a:pPr marL="570865" indent="-457200">
              <a:buFont typeface="Arial" panose="020B0604020202020204" pitchFamily="34" charset="0"/>
              <a:buChar char="•"/>
            </a:pPr>
            <a:r>
              <a:rPr lang="en" sz="3200" b="1" dirty="0">
                <a:solidFill>
                  <a:srgbClr val="48595D"/>
                </a:solidFill>
                <a:latin typeface="Arial Narrow"/>
                <a:cs typeface="Arial"/>
              </a:rPr>
              <a:t>10+ Net Members in 5 years </a:t>
            </a:r>
          </a:p>
          <a:p>
            <a:pPr marL="570865" indent="-457200">
              <a:buFont typeface="Arial" panose="020B0604020202020204" pitchFamily="34" charset="0"/>
              <a:buChar char="•"/>
            </a:pPr>
            <a:r>
              <a:rPr lang="en" sz="3200" b="1" dirty="0">
                <a:solidFill>
                  <a:srgbClr val="48595D"/>
                </a:solidFill>
                <a:latin typeface="Arial Narrow"/>
                <a:cs typeface="Arial"/>
              </a:rPr>
              <a:t>Growth in at Least 3 of the Past 5 Years</a:t>
            </a:r>
          </a:p>
          <a:p>
            <a:pPr marL="570865" indent="-457200">
              <a:buFont typeface="Arial"/>
              <a:buChar char="•"/>
            </a:pPr>
            <a:endParaRPr lang="en-US" sz="3200" dirty="0">
              <a:solidFill>
                <a:srgbClr val="58585A"/>
              </a:solidFill>
              <a:latin typeface="Arial Narrow"/>
              <a:cs typeface="Arial"/>
            </a:endParaRPr>
          </a:p>
          <a:p>
            <a:pPr marL="570865" indent="-457200">
              <a:buFont typeface="Arial"/>
              <a:buChar char="•"/>
            </a:pPr>
            <a:endParaRPr lang="en-US" sz="3200" dirty="0">
              <a:solidFill>
                <a:srgbClr val="58585A"/>
              </a:solidFill>
              <a:latin typeface="Arial Narrow"/>
              <a:cs typeface="Arial"/>
            </a:endParaRPr>
          </a:p>
          <a:p>
            <a:pPr marL="113665"/>
            <a:r>
              <a:rPr lang="en" sz="3200" b="1" dirty="0">
                <a:solidFill>
                  <a:srgbClr val="48595D"/>
                </a:solidFill>
                <a:latin typeface="Arial Narrow"/>
                <a:cs typeface="Arial"/>
              </a:rPr>
              <a:t>Club Sizes Ranged from 7 to 120</a:t>
            </a:r>
          </a:p>
          <a:p>
            <a:pPr marL="113665"/>
            <a:r>
              <a:rPr lang="en" sz="3200" dirty="0">
                <a:solidFill>
                  <a:srgbClr val="48595D"/>
                </a:solidFill>
                <a:latin typeface="Arial Narrow"/>
                <a:cs typeface="Arial"/>
              </a:rPr>
              <a:t>(Roughly Equally distributed)</a:t>
            </a:r>
            <a:endParaRPr lang="en" sz="2800" dirty="0">
              <a:solidFill>
                <a:srgbClr val="48595D"/>
              </a:solidFill>
              <a:latin typeface="Arial Narrow"/>
              <a:cs typeface="Arial"/>
            </a:endParaRPr>
          </a:p>
          <a:p>
            <a:endParaRPr lang="en-US" dirty="0"/>
          </a:p>
        </p:txBody>
      </p:sp>
    </p:spTree>
    <p:extLst>
      <p:ext uri="{BB962C8B-B14F-4D97-AF65-F5344CB8AC3E}">
        <p14:creationId xmlns:p14="http://schemas.microsoft.com/office/powerpoint/2010/main" val="309200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6295F72-56AF-981D-8449-8ACFD84F498E}"/>
              </a:ext>
            </a:extLst>
          </p:cNvPr>
          <p:cNvSpPr txBox="1">
            <a:spLocks/>
          </p:cNvSpPr>
          <p:nvPr/>
        </p:nvSpPr>
        <p:spPr>
          <a:xfrm>
            <a:off x="-1" y="0"/>
            <a:ext cx="12192001" cy="144779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panose="020B0604020202020204"/>
              </a:rPr>
              <a:t>CLUB ATTRITION AND ATTRACTION</a:t>
            </a:r>
            <a:endParaRPr kumimoji="0" lang="en-US" sz="3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0C1BA186-5EB5-8D9E-2C07-F76EE2CA2C7B}"/>
              </a:ext>
            </a:extLst>
          </p:cNvPr>
          <p:cNvSpPr txBox="1">
            <a:spLocks/>
          </p:cNvSpPr>
          <p:nvPr/>
        </p:nvSpPr>
        <p:spPr>
          <a:xfrm>
            <a:off x="360609" y="2380277"/>
            <a:ext cx="5158110" cy="347960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700" dirty="0">
                <a:solidFill>
                  <a:srgbClr val="58585A"/>
                </a:solidFill>
                <a:latin typeface="Arial Narrow"/>
              </a:rPr>
              <a:t>Average Attrition</a:t>
            </a:r>
          </a:p>
          <a:p>
            <a:pPr marL="0" indent="0" algn="ctr">
              <a:buFont typeface="Arial" panose="020B0604020202020204" pitchFamily="34" charset="0"/>
              <a:buNone/>
            </a:pPr>
            <a:endParaRPr lang="en-US" sz="3100" dirty="0">
              <a:solidFill>
                <a:srgbClr val="58585A"/>
              </a:solidFill>
              <a:latin typeface="Arial Narrow"/>
            </a:endParaRPr>
          </a:p>
          <a:p>
            <a:pPr marL="0" indent="0" algn="ctr">
              <a:buFont typeface="Arial" panose="020B0604020202020204" pitchFamily="34" charset="0"/>
              <a:buNone/>
            </a:pPr>
            <a:r>
              <a:rPr lang="en-US" sz="5200" b="1" dirty="0">
                <a:latin typeface="Arial Narrow"/>
              </a:rPr>
              <a:t>North American Clubs  15%</a:t>
            </a:r>
            <a:endParaRPr lang="en-US" sz="5200" b="1" dirty="0"/>
          </a:p>
          <a:p>
            <a:pPr marL="0" indent="0" algn="ctr">
              <a:buFont typeface="Arial" panose="020B0604020202020204" pitchFamily="34" charset="0"/>
              <a:buNone/>
            </a:pPr>
            <a:endParaRPr lang="en-US" sz="3100" b="1" dirty="0">
              <a:solidFill>
                <a:srgbClr val="17458F"/>
              </a:solidFill>
            </a:endParaRPr>
          </a:p>
          <a:p>
            <a:pPr marL="0" indent="0" algn="ctr">
              <a:buFont typeface="Arial" panose="020B0604020202020204" pitchFamily="34" charset="0"/>
              <a:buNone/>
            </a:pPr>
            <a:r>
              <a:rPr lang="en-US" sz="5400" b="1" dirty="0">
                <a:solidFill>
                  <a:srgbClr val="0070C0"/>
                </a:solidFill>
              </a:rPr>
              <a:t>Surveyed Clubs </a:t>
            </a:r>
            <a:r>
              <a:rPr lang="en-US" sz="7000" b="1" dirty="0">
                <a:solidFill>
                  <a:srgbClr val="0070C0"/>
                </a:solidFill>
              </a:rPr>
              <a:t>12%</a:t>
            </a:r>
          </a:p>
        </p:txBody>
      </p:sp>
      <p:cxnSp>
        <p:nvCxnSpPr>
          <p:cNvPr id="4" name="Straight Connector 3">
            <a:extLst>
              <a:ext uri="{FF2B5EF4-FFF2-40B4-BE49-F238E27FC236}">
                <a16:creationId xmlns:a16="http://schemas.microsoft.com/office/drawing/2014/main" id="{399DB762-03CF-2AF6-D452-67014274862B}"/>
              </a:ext>
            </a:extLst>
          </p:cNvPr>
          <p:cNvCxnSpPr>
            <a:cxnSpLocks/>
          </p:cNvCxnSpPr>
          <p:nvPr/>
        </p:nvCxnSpPr>
        <p:spPr>
          <a:xfrm>
            <a:off x="6096000" y="2025636"/>
            <a:ext cx="0" cy="3087887"/>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ACB16E84-A560-93B1-548A-DFDFDA6BFC25}"/>
              </a:ext>
            </a:extLst>
          </p:cNvPr>
          <p:cNvSpPr txBox="1">
            <a:spLocks/>
          </p:cNvSpPr>
          <p:nvPr/>
        </p:nvSpPr>
        <p:spPr>
          <a:xfrm>
            <a:off x="6503833" y="2380278"/>
            <a:ext cx="5063422" cy="3479607"/>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7000" dirty="0">
                <a:solidFill>
                  <a:srgbClr val="58585A"/>
                </a:solidFill>
                <a:latin typeface="Arial Narrow"/>
              </a:rPr>
              <a:t>Average Attraction</a:t>
            </a:r>
          </a:p>
          <a:p>
            <a:pPr marL="0" indent="0" algn="ctr" defTabSz="685800">
              <a:spcBef>
                <a:spcPts val="750"/>
              </a:spcBef>
              <a:buNone/>
              <a:defRPr/>
            </a:pPr>
            <a:endParaRPr lang="en-US" sz="3800" b="1" dirty="0">
              <a:solidFill>
                <a:srgbClr val="17458F"/>
              </a:solidFill>
            </a:endParaRPr>
          </a:p>
          <a:p>
            <a:pPr marL="0" indent="0" algn="ctr" defTabSz="685800">
              <a:spcBef>
                <a:spcPts val="750"/>
              </a:spcBef>
              <a:buNone/>
              <a:defRPr/>
            </a:pPr>
            <a:r>
              <a:rPr lang="en-US" sz="6400" b="1" dirty="0">
                <a:latin typeface="Arial Narrow"/>
              </a:rPr>
              <a:t>North American Clubs  12%</a:t>
            </a:r>
          </a:p>
          <a:p>
            <a:pPr marL="0" indent="0" algn="ctr" defTabSz="685800">
              <a:spcBef>
                <a:spcPts val="750"/>
              </a:spcBef>
              <a:buNone/>
              <a:defRPr/>
            </a:pPr>
            <a:endParaRPr lang="en-US" sz="3800" b="1" dirty="0"/>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6700" b="1" dirty="0">
                <a:solidFill>
                  <a:srgbClr val="FF0000"/>
                </a:solidFill>
              </a:rPr>
              <a:t>Surveyed Clubs </a:t>
            </a:r>
            <a:r>
              <a:rPr lang="en-US" sz="9600" b="1" u="sng" dirty="0">
                <a:solidFill>
                  <a:srgbClr val="FF0000"/>
                </a:solidFill>
              </a:rPr>
              <a:t>23%</a:t>
            </a:r>
          </a:p>
        </p:txBody>
      </p:sp>
    </p:spTree>
    <p:extLst>
      <p:ext uri="{BB962C8B-B14F-4D97-AF65-F5344CB8AC3E}">
        <p14:creationId xmlns:p14="http://schemas.microsoft.com/office/powerpoint/2010/main" val="8798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17"/>
            <a:fld id="{97A94E25-127B-4C48-AF96-44BA7B823777}" type="slidenum">
              <a:rPr lang="en-US">
                <a:solidFill>
                  <a:prstClr val="black"/>
                </a:solidFill>
                <a:latin typeface="Arial" panose="020B0604020202020204"/>
                <a:cs typeface="+mn-cs"/>
              </a:rPr>
              <a:pPr defTabSz="914217"/>
              <a:t>2</a:t>
            </a:fld>
            <a:endParaRPr lang="en-US">
              <a:solidFill>
                <a:prstClr val="black"/>
              </a:solidFill>
              <a:latin typeface="Arial" panose="020B0604020202020204"/>
              <a:cs typeface="+mn-cs"/>
            </a:endParaRPr>
          </a:p>
        </p:txBody>
      </p:sp>
      <p:sp>
        <p:nvSpPr>
          <p:cNvPr id="5" name="Text Placeholder 4"/>
          <p:cNvSpPr>
            <a:spLocks noGrp="1"/>
          </p:cNvSpPr>
          <p:nvPr>
            <p:ph type="body" sz="quarter" idx="4294967295"/>
          </p:nvPr>
        </p:nvSpPr>
        <p:spPr>
          <a:xfrm>
            <a:off x="327352" y="2543349"/>
            <a:ext cx="3233532" cy="2972304"/>
          </a:xfrm>
        </p:spPr>
        <p:txBody>
          <a:bodyPr vert="horz" lIns="121888" tIns="60944" rIns="121888" bIns="60944" rtlCol="0" anchor="t">
            <a:noAutofit/>
          </a:bodyPr>
          <a:lstStyle/>
          <a:p>
            <a:pPr marL="0" indent="0" algn="ctr">
              <a:buNone/>
            </a:pPr>
            <a:r>
              <a:rPr lang="en-US" sz="4800">
                <a:solidFill>
                  <a:srgbClr val="58585A"/>
                </a:solidFill>
                <a:latin typeface="Arial Narrow"/>
              </a:rPr>
              <a:t>We are a membership organization</a:t>
            </a:r>
            <a:endParaRPr lang="en-US" sz="4800" b="1">
              <a:solidFill>
                <a:srgbClr val="01B4E7"/>
              </a:solidFill>
              <a:latin typeface="Arial Narrow"/>
            </a:endParaRPr>
          </a:p>
        </p:txBody>
      </p:sp>
      <p:sp>
        <p:nvSpPr>
          <p:cNvPr id="9" name="Text Placeholder 4"/>
          <p:cNvSpPr txBox="1">
            <a:spLocks/>
          </p:cNvSpPr>
          <p:nvPr/>
        </p:nvSpPr>
        <p:spPr>
          <a:xfrm>
            <a:off x="4153678" y="2559635"/>
            <a:ext cx="3713153" cy="3239348"/>
          </a:xfrm>
          <a:prstGeom prst="rect">
            <a:avLst/>
          </a:prstGeom>
        </p:spPr>
        <p:txBody>
          <a:bodyPr vert="horz" lIns="91416" tIns="45708" rIns="91416" bIns="4570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None/>
            </a:pPr>
            <a:r>
              <a:rPr lang="en-US" sz="4800">
                <a:solidFill>
                  <a:srgbClr val="58585A"/>
                </a:solidFill>
                <a:latin typeface="Arial Narrow"/>
              </a:rPr>
              <a:t>If you get membership right, the rest falls into place</a:t>
            </a:r>
            <a:endParaRPr lang="en-US" sz="4800">
              <a:solidFill>
                <a:srgbClr val="58585A"/>
              </a:solidFill>
              <a:latin typeface="Arial" panose="020B0604020202020204"/>
              <a:cs typeface="Arial" panose="020B0604020202020204"/>
            </a:endParaRPr>
          </a:p>
        </p:txBody>
      </p:sp>
      <p:sp>
        <p:nvSpPr>
          <p:cNvPr id="10" name="Text Placeholder 4"/>
          <p:cNvSpPr txBox="1">
            <a:spLocks/>
          </p:cNvSpPr>
          <p:nvPr/>
        </p:nvSpPr>
        <p:spPr>
          <a:xfrm>
            <a:off x="8524795" y="2559636"/>
            <a:ext cx="3443000" cy="3370519"/>
          </a:xfrm>
          <a:prstGeom prst="rect">
            <a:avLst/>
          </a:prstGeom>
        </p:spPr>
        <p:txBody>
          <a:bodyPr vert="horz" lIns="91416" tIns="45708" rIns="91416" bIns="45708"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None/>
            </a:pPr>
            <a:r>
              <a:rPr lang="en-US" sz="4800">
                <a:solidFill>
                  <a:srgbClr val="58585A"/>
                </a:solidFill>
                <a:latin typeface="Arial Narrow"/>
              </a:rPr>
              <a:t>New members = </a:t>
            </a:r>
            <a:br>
              <a:rPr lang="en-US" sz="4800">
                <a:solidFill>
                  <a:prstClr val="black"/>
                </a:solidFill>
                <a:latin typeface="Arial Narrow"/>
              </a:rPr>
            </a:br>
            <a:r>
              <a:rPr lang="en-US" sz="4800">
                <a:solidFill>
                  <a:srgbClr val="58585A"/>
                </a:solidFill>
                <a:latin typeface="Arial Narrow"/>
              </a:rPr>
              <a:t>Greater impact</a:t>
            </a:r>
            <a:endParaRPr lang="en-US" sz="4800">
              <a:solidFill>
                <a:srgbClr val="58585A"/>
              </a:solidFill>
              <a:latin typeface="Arial" panose="020B0604020202020204"/>
              <a:cs typeface="Arial" panose="020B0604020202020204"/>
            </a:endParaRPr>
          </a:p>
        </p:txBody>
      </p:sp>
      <p:sp>
        <p:nvSpPr>
          <p:cNvPr id="13" name="Title 7"/>
          <p:cNvSpPr txBox="1">
            <a:spLocks/>
          </p:cNvSpPr>
          <p:nvPr/>
        </p:nvSpPr>
        <p:spPr>
          <a:xfrm>
            <a:off x="1588" y="894"/>
            <a:ext cx="12188826" cy="163684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endParaRPr lang="en-US">
              <a:solidFill>
                <a:prstClr val="white"/>
              </a:solidFill>
              <a:latin typeface="Arial" panose="020B0604020202020204"/>
            </a:endParaRPr>
          </a:p>
        </p:txBody>
      </p:sp>
      <p:sp>
        <p:nvSpPr>
          <p:cNvPr id="2" name="TextBox 1"/>
          <p:cNvSpPr txBox="1"/>
          <p:nvPr/>
        </p:nvSpPr>
        <p:spPr>
          <a:xfrm>
            <a:off x="528582" y="334287"/>
            <a:ext cx="11101672" cy="800187"/>
          </a:xfrm>
          <a:prstGeom prst="rect">
            <a:avLst/>
          </a:prstGeom>
          <a:noFill/>
        </p:spPr>
        <p:txBody>
          <a:bodyPr wrap="square" lIns="121888" tIns="60944" rIns="121888" bIns="60944" rtlCol="0" anchor="t">
            <a:spAutoFit/>
          </a:bodyPr>
          <a:lstStyle/>
          <a:p>
            <a:pPr defTabSz="914217"/>
            <a:r>
              <a:rPr lang="en-US" sz="4400" b="1">
                <a:solidFill>
                  <a:prstClr val="white"/>
                </a:solidFill>
                <a:latin typeface="Arial" panose="020B0604020202020204"/>
                <a:cs typeface="Arial"/>
              </a:rPr>
              <a:t>WHY GROW MEMBERSHIP?</a:t>
            </a:r>
            <a:r>
              <a:rPr lang="en-US" sz="4400" b="1">
                <a:solidFill>
                  <a:prstClr val="black"/>
                </a:solidFill>
                <a:latin typeface="Arial" panose="020B0604020202020204"/>
                <a:cs typeface="Arial"/>
              </a:rPr>
              <a:t> </a:t>
            </a:r>
            <a:endParaRPr lang="en-US" sz="4400" b="1">
              <a:solidFill>
                <a:srgbClr val="000000"/>
              </a:solidFill>
              <a:latin typeface="Arial" panose="020B0604020202020204"/>
              <a:cs typeface="Arial"/>
            </a:endParaRPr>
          </a:p>
        </p:txBody>
      </p:sp>
      <p:cxnSp>
        <p:nvCxnSpPr>
          <p:cNvPr id="4" name="Straight Connector 3"/>
          <p:cNvCxnSpPr/>
          <p:nvPr/>
        </p:nvCxnSpPr>
        <p:spPr>
          <a:xfrm flipH="1">
            <a:off x="3860251" y="2364043"/>
            <a:ext cx="1" cy="3330915"/>
          </a:xfrm>
          <a:prstGeom prst="line">
            <a:avLst/>
          </a:prstGeom>
          <a:ln w="63500"/>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CDB55D66-9AE7-C259-F1F5-48216E50F788}"/>
              </a:ext>
            </a:extLst>
          </p:cNvPr>
          <p:cNvCxnSpPr/>
          <p:nvPr/>
        </p:nvCxnSpPr>
        <p:spPr>
          <a:xfrm flipH="1">
            <a:off x="8205762" y="2364042"/>
            <a:ext cx="1" cy="3330915"/>
          </a:xfrm>
          <a:prstGeom prst="line">
            <a:avLst/>
          </a:prstGeom>
          <a:ln w="635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7550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474920" y="-115140"/>
            <a:ext cx="929900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ATTRIBUTES OF GROWING CLUBS </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3716878" y="3194508"/>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EFFECTIVE </a:t>
            </a:r>
            <a:r>
              <a:rPr lang="en-US" sz="3600" dirty="0">
                <a:solidFill>
                  <a:srgbClr val="FFFF00"/>
                </a:solidFill>
                <a:latin typeface="Arial Narrow" panose="020B0606020202030204" pitchFamily="34" charset="0"/>
              </a:rPr>
              <a:t>GOVERNANCE </a:t>
            </a:r>
            <a:r>
              <a:rPr lang="en-US" sz="3600" dirty="0">
                <a:solidFill>
                  <a:schemeClr val="bg1"/>
                </a:solidFill>
                <a:latin typeface="Arial Narrow" panose="020B0606020202030204" pitchFamily="34" charset="0"/>
              </a:rPr>
              <a:t>(Intentional Leadership)</a:t>
            </a:r>
          </a:p>
        </p:txBody>
      </p:sp>
      <p:sp>
        <p:nvSpPr>
          <p:cNvPr id="7" name="Rectangle 6">
            <a:extLst>
              <a:ext uri="{FF2B5EF4-FFF2-40B4-BE49-F238E27FC236}">
                <a16:creationId xmlns:a16="http://schemas.microsoft.com/office/drawing/2014/main" id="{701110E0-11DD-F91E-3467-C4FAF752C1DB}"/>
              </a:ext>
            </a:extLst>
          </p:cNvPr>
          <p:cNvSpPr/>
          <p:nvPr/>
        </p:nvSpPr>
        <p:spPr>
          <a:xfrm>
            <a:off x="925168" y="1690514"/>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ACTIVE, INTENTIONAL MEMBER </a:t>
            </a:r>
            <a:r>
              <a:rPr lang="en-US" sz="3600" dirty="0">
                <a:solidFill>
                  <a:srgbClr val="FFFF00"/>
                </a:solidFill>
                <a:latin typeface="Arial Narrow" panose="020B0606020202030204" pitchFamily="34" charset="0"/>
              </a:rPr>
              <a:t>ENGAGEMENT</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6791673" y="1646665"/>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DYNAMIC, MEANINGFUL </a:t>
            </a:r>
            <a:r>
              <a:rPr lang="en-US" sz="3600" dirty="0">
                <a:solidFill>
                  <a:srgbClr val="FFFF00"/>
                </a:solidFill>
                <a:latin typeface="Arial Narrow" panose="020B0606020202030204" pitchFamily="34" charset="0"/>
              </a:rPr>
              <a:t>SERVICE</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STRONG </a:t>
            </a:r>
            <a:r>
              <a:rPr lang="en-US" sz="3600" dirty="0">
                <a:solidFill>
                  <a:srgbClr val="FFFF00"/>
                </a:solidFill>
                <a:latin typeface="Arial Narrow"/>
              </a:rPr>
              <a:t>PUBLIC IMAGE </a:t>
            </a:r>
          </a:p>
          <a:p>
            <a:pPr algn="ctr">
              <a:lnSpc>
                <a:spcPct val="80000"/>
              </a:lnSpc>
            </a:pPr>
            <a:r>
              <a:rPr lang="en-US" sz="2000" dirty="0">
                <a:latin typeface="Arial Narrow"/>
              </a:rPr>
              <a:t>(WELL KNOWN IN COMMUNITY</a:t>
            </a:r>
            <a:r>
              <a:rPr lang="en-US" sz="2800" dirty="0">
                <a:latin typeface="Arial Narrow"/>
              </a:rPr>
              <a: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Arial Narrow" panose="020B0606020202030204" pitchFamily="34" charset="0"/>
              </a:rPr>
              <a:t>DIVERSITY, EQUITY &amp; INCLUSION</a:t>
            </a:r>
          </a:p>
        </p:txBody>
      </p:sp>
    </p:spTree>
    <p:extLst>
      <p:ext uri="{BB962C8B-B14F-4D97-AF65-F5344CB8AC3E}">
        <p14:creationId xmlns:p14="http://schemas.microsoft.com/office/powerpoint/2010/main" val="1906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E0545D-024F-6E32-2EE2-ACC1D8BC8CD4}"/>
              </a:ext>
            </a:extLst>
          </p:cNvPr>
          <p:cNvSpPr txBox="1">
            <a:spLocks/>
          </p:cNvSpPr>
          <p:nvPr/>
        </p:nvSpPr>
        <p:spPr>
          <a:xfrm>
            <a:off x="474920" y="-115140"/>
            <a:ext cx="7602279"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EFFECTIVE GOVERNANCE </a:t>
            </a:r>
          </a:p>
        </p:txBody>
      </p:sp>
      <p:sp>
        <p:nvSpPr>
          <p:cNvPr id="3" name="Rectangle 2">
            <a:extLst>
              <a:ext uri="{FF2B5EF4-FFF2-40B4-BE49-F238E27FC236}">
                <a16:creationId xmlns:a16="http://schemas.microsoft.com/office/drawing/2014/main" id="{360E779A-5B63-46B9-8947-E09316F19DF9}"/>
              </a:ext>
            </a:extLst>
          </p:cNvPr>
          <p:cNvSpPr/>
          <p:nvPr/>
        </p:nvSpPr>
        <p:spPr>
          <a:xfrm>
            <a:off x="627321" y="135242"/>
            <a:ext cx="1265274" cy="121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772DA2-6F0F-29FB-CFFB-4286E4EA3ED5}"/>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C9AD0F-997B-FDD8-C188-C0B2D8EBEBA8}"/>
              </a:ext>
            </a:extLst>
          </p:cNvPr>
          <p:cNvSpPr/>
          <p:nvPr/>
        </p:nvSpPr>
        <p:spPr>
          <a:xfrm>
            <a:off x="627318" y="1576399"/>
            <a:ext cx="6317768" cy="75722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Narrow" panose="020B0606020202030204" pitchFamily="34" charset="0"/>
              </a:rPr>
              <a:t>PLANNING PROCESS FOR GROWTH</a:t>
            </a:r>
          </a:p>
        </p:txBody>
      </p:sp>
      <p:sp>
        <p:nvSpPr>
          <p:cNvPr id="6" name="Rectangle 5">
            <a:extLst>
              <a:ext uri="{FF2B5EF4-FFF2-40B4-BE49-F238E27FC236}">
                <a16:creationId xmlns:a16="http://schemas.microsoft.com/office/drawing/2014/main" id="{C6793B25-61CA-903D-58FD-3F864F0EBCDB}"/>
              </a:ext>
            </a:extLst>
          </p:cNvPr>
          <p:cNvSpPr/>
          <p:nvPr/>
        </p:nvSpPr>
        <p:spPr>
          <a:xfrm>
            <a:off x="627319" y="2604996"/>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LEADERSHIP CONTINUITY</a:t>
            </a:r>
          </a:p>
        </p:txBody>
      </p:sp>
      <p:sp>
        <p:nvSpPr>
          <p:cNvPr id="7" name="Rectangle 6">
            <a:extLst>
              <a:ext uri="{FF2B5EF4-FFF2-40B4-BE49-F238E27FC236}">
                <a16:creationId xmlns:a16="http://schemas.microsoft.com/office/drawing/2014/main" id="{B99DEAAC-AA49-B6D9-9A92-396B577AEC8B}"/>
              </a:ext>
            </a:extLst>
          </p:cNvPr>
          <p:cNvSpPr/>
          <p:nvPr/>
        </p:nvSpPr>
        <p:spPr>
          <a:xfrm>
            <a:off x="627319" y="3633593"/>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MEMBERSHIP TOP PRIORITY</a:t>
            </a:r>
          </a:p>
        </p:txBody>
      </p:sp>
    </p:spTree>
    <p:extLst>
      <p:ext uri="{BB962C8B-B14F-4D97-AF65-F5344CB8AC3E}">
        <p14:creationId xmlns:p14="http://schemas.microsoft.com/office/powerpoint/2010/main" val="37197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a:ea typeface="+mn-ea"/>
                <a:cs typeface="+mn-cs"/>
              </a:rPr>
              <a:t>MEMBERSHIP TOP PRIORITY</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000" dirty="0">
                <a:solidFill>
                  <a:srgbClr val="58585A"/>
                </a:solidFill>
                <a:latin typeface="Arial Narrow"/>
              </a:rPr>
              <a:t>Membership growth top of mind</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None/>
              <a:defRPr/>
            </a:pPr>
            <a:r>
              <a:rPr lang="en-US" sz="4300" dirty="0">
                <a:solidFill>
                  <a:srgbClr val="58585A"/>
                </a:solidFill>
                <a:latin typeface="Arial Narrow" panose="020B0606020202030204" pitchFamily="34" charset="0"/>
              </a:rPr>
              <a:t>Membership is everyone’s responsibility</a:t>
            </a:r>
            <a:endParaRPr lang="en-US" sz="4300" i="0" u="none" strike="noStrike" kern="1200" cap="none" spc="0" normalizeH="0" baseline="0" noProof="0" dirty="0">
              <a:ln>
                <a:noFill/>
              </a:ln>
              <a:solidFill>
                <a:srgbClr val="58585A"/>
              </a:solidFill>
              <a:effectLst/>
              <a:uLnTx/>
              <a:uFillTx/>
              <a:latin typeface="Arial Narrow" panose="020B0606020202030204" pitchFamily="34" charset="0"/>
            </a:endParaRP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949568" y="2265267"/>
            <a:ext cx="2597885" cy="252854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None/>
              <a:defRPr/>
            </a:pPr>
            <a:r>
              <a:rPr lang="en-US" sz="4000" dirty="0">
                <a:solidFill>
                  <a:srgbClr val="58585A"/>
                </a:solidFill>
                <a:latin typeface="Arial Narrow"/>
              </a:rPr>
              <a:t>Weekly agenda item</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85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Arial" panose="020B0604020202020204"/>
                <a:ea typeface="+mn-ea"/>
                <a:cs typeface="+mn-cs"/>
              </a:rPr>
              <a:t>LEADERSHIP</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Content Placeholder 8">
            <a:extLst>
              <a:ext uri="{FF2B5EF4-FFF2-40B4-BE49-F238E27FC236}">
                <a16:creationId xmlns:a16="http://schemas.microsoft.com/office/drawing/2014/main" id="{8A421A71-4585-CC5A-2436-7F9799B8C391}"/>
              </a:ext>
            </a:extLst>
          </p:cNvPr>
          <p:cNvSpPr>
            <a:spLocks noGrp="1"/>
          </p:cNvSpPr>
          <p:nvPr>
            <p:ph idx="1"/>
          </p:nvPr>
        </p:nvSpPr>
        <p:spPr>
          <a:xfrm>
            <a:off x="838200" y="3368674"/>
            <a:ext cx="10515600" cy="1161415"/>
          </a:xfrm>
        </p:spPr>
        <p:txBody>
          <a:bodyPr>
            <a:normAutofit/>
          </a:bodyPr>
          <a:lstStyle/>
          <a:p>
            <a:pPr marL="0" indent="0" algn="ctr">
              <a:buNone/>
            </a:pPr>
            <a:r>
              <a:rPr lang="en-US" sz="7200" dirty="0"/>
              <a:t>What about small clubs?</a:t>
            </a:r>
          </a:p>
        </p:txBody>
      </p:sp>
    </p:spTree>
    <p:extLst>
      <p:ext uri="{BB962C8B-B14F-4D97-AF65-F5344CB8AC3E}">
        <p14:creationId xmlns:p14="http://schemas.microsoft.com/office/powerpoint/2010/main" val="877791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ACTIVE, INTENTIONAL ENGAGEMENT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10169827"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latin typeface="Arial Narrow" panose="020B0606020202030204" pitchFamily="34" charset="0"/>
              </a:rPr>
              <a:t>GREAT MEETINGS &amp; STRONG FRIENDSHIPS #1</a:t>
            </a:r>
          </a:p>
        </p:txBody>
      </p:sp>
      <p:sp>
        <p:nvSpPr>
          <p:cNvPr id="12" name="Rectangle 11">
            <a:extLst>
              <a:ext uri="{FF2B5EF4-FFF2-40B4-BE49-F238E27FC236}">
                <a16:creationId xmlns:a16="http://schemas.microsoft.com/office/drawing/2014/main" id="{B169C5FC-C9F7-DA5B-7171-EA996B7AFCA7}"/>
              </a:ext>
            </a:extLst>
          </p:cNvPr>
          <p:cNvSpPr/>
          <p:nvPr/>
        </p:nvSpPr>
        <p:spPr>
          <a:xfrm>
            <a:off x="621999" y="2876328"/>
            <a:ext cx="10169826" cy="82889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CONSISTENT &amp; FLEXIBLE MEETINGS</a:t>
            </a:r>
          </a:p>
        </p:txBody>
      </p:sp>
      <p:sp>
        <p:nvSpPr>
          <p:cNvPr id="14" name="Rectangle 13">
            <a:extLst>
              <a:ext uri="{FF2B5EF4-FFF2-40B4-BE49-F238E27FC236}">
                <a16:creationId xmlns:a16="http://schemas.microsoft.com/office/drawing/2014/main" id="{B908A3B0-8B56-A395-C2CD-DE5C0D1911CB}"/>
              </a:ext>
            </a:extLst>
          </p:cNvPr>
          <p:cNvSpPr/>
          <p:nvPr/>
        </p:nvSpPr>
        <p:spPr>
          <a:xfrm>
            <a:off x="621998" y="3979759"/>
            <a:ext cx="10169826" cy="82889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ENGAGING NEW MEMBERS</a:t>
            </a:r>
          </a:p>
        </p:txBody>
      </p:sp>
      <p:sp>
        <p:nvSpPr>
          <p:cNvPr id="15" name="Rectangle 14">
            <a:extLst>
              <a:ext uri="{FF2B5EF4-FFF2-40B4-BE49-F238E27FC236}">
                <a16:creationId xmlns:a16="http://schemas.microsoft.com/office/drawing/2014/main" id="{F22F058A-9BF7-682B-557A-53D9AAA212F6}"/>
              </a:ext>
            </a:extLst>
          </p:cNvPr>
          <p:cNvSpPr/>
          <p:nvPr/>
        </p:nvSpPr>
        <p:spPr>
          <a:xfrm>
            <a:off x="621998" y="5121970"/>
            <a:ext cx="6317767" cy="94545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SAYING “THANK YOU”</a:t>
            </a:r>
          </a:p>
        </p:txBody>
      </p:sp>
    </p:spTree>
    <p:extLst>
      <p:ext uri="{BB962C8B-B14F-4D97-AF65-F5344CB8AC3E}">
        <p14:creationId xmlns:p14="http://schemas.microsoft.com/office/powerpoint/2010/main" val="19832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CONSISTENT &amp; FLEXIBLE MEETINGS</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76%</a:t>
            </a:r>
          </a:p>
          <a:p>
            <a:pPr marL="0" indent="0" algn="ctr">
              <a:lnSpc>
                <a:spcPct val="100000"/>
              </a:lnSpc>
              <a:buFont typeface="Arial" panose="020B0604020202020204" pitchFamily="34" charset="0"/>
              <a:buNone/>
            </a:pPr>
            <a:r>
              <a:rPr lang="en-US" sz="4000" dirty="0">
                <a:solidFill>
                  <a:srgbClr val="58585A"/>
                </a:solidFill>
                <a:latin typeface="Arial Narrow"/>
              </a:rPr>
              <a:t>Meet weekly in person</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65%</a:t>
            </a:r>
          </a:p>
          <a:p>
            <a:pPr marL="0" indent="0" algn="ctr" defTabSz="685800">
              <a:lnSpc>
                <a:spcPct val="100000"/>
              </a:lnSpc>
              <a:spcBef>
                <a:spcPts val="750"/>
              </a:spcBef>
              <a:buNone/>
              <a:defRPr/>
            </a:pPr>
            <a:r>
              <a:rPr lang="en-US" sz="4300" i="0" u="none" strike="noStrike" kern="1200" cap="none" spc="0" normalizeH="0" baseline="0" noProof="0" dirty="0">
                <a:ln>
                  <a:noFill/>
                </a:ln>
                <a:solidFill>
                  <a:srgbClr val="58585A"/>
                </a:solidFill>
                <a:effectLst/>
                <a:uLnTx/>
                <a:uFillTx/>
                <a:latin typeface="Arial Narrow" panose="020B0606020202030204" pitchFamily="34" charset="0"/>
              </a:rPr>
              <a:t>Use hybrid or </a:t>
            </a:r>
            <a:r>
              <a:rPr lang="en-US" sz="4300" noProof="0" dirty="0">
                <a:solidFill>
                  <a:srgbClr val="58585A"/>
                </a:solidFill>
                <a:latin typeface="Arial Narrow" panose="020B0606020202030204" pitchFamily="34" charset="0"/>
              </a:rPr>
              <a:t>virtual</a:t>
            </a:r>
            <a:r>
              <a:rPr lang="en-US" sz="4300" i="0" u="none" strike="noStrike" kern="1200" cap="none" spc="0" normalizeH="0" baseline="0" noProof="0" dirty="0">
                <a:ln>
                  <a:noFill/>
                </a:ln>
                <a:solidFill>
                  <a:srgbClr val="58585A"/>
                </a:solidFill>
                <a:effectLst/>
                <a:uLnTx/>
                <a:uFillTx/>
                <a:latin typeface="Arial Narrow" panose="020B0606020202030204" pitchFamily="34" charset="0"/>
              </a:rPr>
              <a:t> technology</a:t>
            </a: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FF0000"/>
                </a:solidFill>
              </a:rPr>
              <a:t>29%</a:t>
            </a:r>
          </a:p>
          <a:p>
            <a:pPr marL="0" indent="0" algn="ctr" defTabSz="685800">
              <a:lnSpc>
                <a:spcPct val="100000"/>
              </a:lnSpc>
              <a:spcBef>
                <a:spcPts val="750"/>
              </a:spcBef>
              <a:buNone/>
              <a:defRPr/>
            </a:pPr>
            <a:r>
              <a:rPr lang="en-US" sz="5700" dirty="0">
                <a:solidFill>
                  <a:srgbClr val="58585A"/>
                </a:solidFill>
                <a:latin typeface="Arial Narrow"/>
              </a:rPr>
              <a:t>Created a satellite club as an alternative Rotary experience</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101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DYNAMIC, MEANINGFUL SERVICE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10169827"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Arial Narrow" panose="020B0606020202030204" pitchFamily="34" charset="0"/>
              </a:rPr>
              <a:t>“SIGNATURE” PROJECTS &amp; FUNDRAISERS</a:t>
            </a:r>
          </a:p>
        </p:txBody>
      </p:sp>
      <p:sp>
        <p:nvSpPr>
          <p:cNvPr id="12" name="Rectangle 11">
            <a:extLst>
              <a:ext uri="{FF2B5EF4-FFF2-40B4-BE49-F238E27FC236}">
                <a16:creationId xmlns:a16="http://schemas.microsoft.com/office/drawing/2014/main" id="{B169C5FC-C9F7-DA5B-7171-EA996B7AFCA7}"/>
              </a:ext>
            </a:extLst>
          </p:cNvPr>
          <p:cNvSpPr/>
          <p:nvPr/>
        </p:nvSpPr>
        <p:spPr>
          <a:xfrm>
            <a:off x="621998" y="2844777"/>
            <a:ext cx="10169826" cy="88604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INCLUDING COMMUNITY MEMBERS</a:t>
            </a:r>
          </a:p>
        </p:txBody>
      </p:sp>
      <p:sp>
        <p:nvSpPr>
          <p:cNvPr id="14" name="Rectangle 13">
            <a:extLst>
              <a:ext uri="{FF2B5EF4-FFF2-40B4-BE49-F238E27FC236}">
                <a16:creationId xmlns:a16="http://schemas.microsoft.com/office/drawing/2014/main" id="{B908A3B0-8B56-A395-C2CD-DE5C0D1911CB}"/>
              </a:ext>
            </a:extLst>
          </p:cNvPr>
          <p:cNvSpPr/>
          <p:nvPr/>
        </p:nvSpPr>
        <p:spPr>
          <a:xfrm>
            <a:off x="621998" y="4018539"/>
            <a:ext cx="10169826" cy="1028273"/>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ONGOING, ACTIVE SERVICE</a:t>
            </a:r>
          </a:p>
        </p:txBody>
      </p:sp>
    </p:spTree>
    <p:extLst>
      <p:ext uri="{BB962C8B-B14F-4D97-AF65-F5344CB8AC3E}">
        <p14:creationId xmlns:p14="http://schemas.microsoft.com/office/powerpoint/2010/main" val="38848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292303B-FCA8-322A-6347-681BABD10CE1}"/>
              </a:ext>
            </a:extLst>
          </p:cNvPr>
          <p:cNvSpPr txBox="1">
            <a:spLocks/>
          </p:cNvSpPr>
          <p:nvPr/>
        </p:nvSpPr>
        <p:spPr>
          <a:xfrm>
            <a:off x="-1" y="0"/>
            <a:ext cx="12192001" cy="1543049"/>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INCLUDE COMMUNITY MEMBERS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panose="020B0604020202020204"/>
              </a:rPr>
              <a:t>“The Secret Sauce”</a:t>
            </a: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E26C4A81-A6F7-B827-7EC7-3D83BD2C8E0C}"/>
              </a:ext>
            </a:extLst>
          </p:cNvPr>
          <p:cNvSpPr txBox="1">
            <a:spLocks/>
          </p:cNvSpPr>
          <p:nvPr/>
        </p:nvSpPr>
        <p:spPr>
          <a:xfrm>
            <a:off x="314326" y="2265267"/>
            <a:ext cx="3476623" cy="28236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17458F"/>
                </a:solidFill>
              </a:rPr>
              <a:t>87%</a:t>
            </a:r>
          </a:p>
          <a:p>
            <a:pPr marL="0" indent="0" algn="ctr">
              <a:lnSpc>
                <a:spcPct val="100000"/>
              </a:lnSpc>
              <a:buFont typeface="Arial" panose="020B0604020202020204" pitchFamily="34" charset="0"/>
              <a:buNone/>
            </a:pPr>
            <a:r>
              <a:rPr lang="en-US" sz="4000" dirty="0">
                <a:solidFill>
                  <a:srgbClr val="58585A"/>
                </a:solidFill>
                <a:latin typeface="Arial Narrow"/>
              </a:rPr>
              <a:t>Invite community members to projects and fundraisers</a:t>
            </a:r>
            <a:endParaRPr lang="en-US" sz="4000" b="1" dirty="0">
              <a:solidFill>
                <a:srgbClr val="01B4E7"/>
              </a:solidFill>
              <a:latin typeface="Arial" panose="020B0604020202020204"/>
              <a:cs typeface="Arial" panose="020B0604020202020204"/>
            </a:endParaRPr>
          </a:p>
        </p:txBody>
      </p:sp>
      <p:cxnSp>
        <p:nvCxnSpPr>
          <p:cNvPr id="4" name="Straight Connector 3">
            <a:extLst>
              <a:ext uri="{FF2B5EF4-FFF2-40B4-BE49-F238E27FC236}">
                <a16:creationId xmlns:a16="http://schemas.microsoft.com/office/drawing/2014/main" id="{F5FEB64D-B6B7-6C76-A533-4091C204569E}"/>
              </a:ext>
            </a:extLst>
          </p:cNvPr>
          <p:cNvCxnSpPr>
            <a:cxnSpLocks/>
          </p:cNvCxnSpPr>
          <p:nvPr/>
        </p:nvCxnSpPr>
        <p:spPr>
          <a:xfrm>
            <a:off x="3957390"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5" name="Text Placeholder 4">
            <a:extLst>
              <a:ext uri="{FF2B5EF4-FFF2-40B4-BE49-F238E27FC236}">
                <a16:creationId xmlns:a16="http://schemas.microsoft.com/office/drawing/2014/main" id="{6B4EEAE3-6A17-9017-25E0-0CCB6226F2D9}"/>
              </a:ext>
            </a:extLst>
          </p:cNvPr>
          <p:cNvSpPr txBox="1">
            <a:spLocks/>
          </p:cNvSpPr>
          <p:nvPr/>
        </p:nvSpPr>
        <p:spPr>
          <a:xfrm>
            <a:off x="4684961" y="2265267"/>
            <a:ext cx="3103795" cy="3234579"/>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800" b="1" dirty="0">
                <a:solidFill>
                  <a:srgbClr val="17458F"/>
                </a:solidFill>
              </a:rPr>
              <a:t>Quote from survey</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4300" i="0" u="none" strike="noStrike" kern="1200" cap="none" spc="0" normalizeH="0" baseline="0" noProof="0" dirty="0">
                <a:ln>
                  <a:noFill/>
                </a:ln>
                <a:solidFill>
                  <a:srgbClr val="58585A"/>
                </a:solidFill>
                <a:effectLst/>
                <a:uLnTx/>
                <a:uFillTx/>
                <a:latin typeface="Arial Narrow" panose="020B0606020202030204" pitchFamily="34" charset="0"/>
              </a:rPr>
              <a:t>“This is the secret sauce.”</a:t>
            </a:r>
          </a:p>
        </p:txBody>
      </p:sp>
      <p:sp>
        <p:nvSpPr>
          <p:cNvPr id="6" name="Text Placeholder 4">
            <a:extLst>
              <a:ext uri="{FF2B5EF4-FFF2-40B4-BE49-F238E27FC236}">
                <a16:creationId xmlns:a16="http://schemas.microsoft.com/office/drawing/2014/main" id="{4CB40A53-95FE-F837-7B80-7CA15CB73F3C}"/>
              </a:ext>
            </a:extLst>
          </p:cNvPr>
          <p:cNvSpPr txBox="1">
            <a:spLocks/>
          </p:cNvSpPr>
          <p:nvPr/>
        </p:nvSpPr>
        <p:spPr>
          <a:xfrm>
            <a:off x="8715379" y="2265267"/>
            <a:ext cx="3162295" cy="2916333"/>
          </a:xfrm>
          <a:prstGeom prst="rect">
            <a:avLst/>
          </a:prstGeom>
        </p:spPr>
        <p:txBody>
          <a:bodyPr vert="horz" lIns="68580" tIns="34290" rIns="68580" bIns="3429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8600" b="1" dirty="0">
                <a:solidFill>
                  <a:srgbClr val="17458F"/>
                </a:solidFill>
              </a:rPr>
              <a:t>67%</a:t>
            </a:r>
          </a:p>
          <a:p>
            <a:pPr marL="0" indent="0" algn="ctr" defTabSz="685800">
              <a:lnSpc>
                <a:spcPct val="100000"/>
              </a:lnSpc>
              <a:spcBef>
                <a:spcPts val="750"/>
              </a:spcBef>
              <a:buNone/>
              <a:defRPr/>
            </a:pPr>
            <a:r>
              <a:rPr lang="en-US" sz="5700" dirty="0">
                <a:solidFill>
                  <a:srgbClr val="58585A"/>
                </a:solidFill>
                <a:latin typeface="Arial Narrow"/>
              </a:rPr>
              <a:t>Hold one or more events to attract new members</a:t>
            </a:r>
            <a:endParaRPr kumimoji="0" lang="en-US" sz="57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99B0383B-4431-FBDE-E6F4-ED4BBC62E227}"/>
              </a:ext>
            </a:extLst>
          </p:cNvPr>
          <p:cNvCxnSpPr>
            <a:cxnSpLocks/>
          </p:cNvCxnSpPr>
          <p:nvPr/>
        </p:nvCxnSpPr>
        <p:spPr>
          <a:xfrm>
            <a:off x="8289182" y="2006672"/>
            <a:ext cx="0" cy="36416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pic>
        <p:nvPicPr>
          <p:cNvPr id="8" name="Picture 7" descr="A group of people standing in water&#10;&#10;Description automatically generated with low confidence">
            <a:extLst>
              <a:ext uri="{FF2B5EF4-FFF2-40B4-BE49-F238E27FC236}">
                <a16:creationId xmlns:a16="http://schemas.microsoft.com/office/drawing/2014/main" id="{A4F1038C-40FD-2F2F-D533-0AD59AB792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13509" y="1767840"/>
            <a:ext cx="4064000" cy="4572000"/>
          </a:xfrm>
          <a:prstGeom prst="rect">
            <a:avLst/>
          </a:prstGeom>
        </p:spPr>
      </p:pic>
    </p:spTree>
    <p:extLst>
      <p:ext uri="{BB962C8B-B14F-4D97-AF65-F5344CB8AC3E}">
        <p14:creationId xmlns:p14="http://schemas.microsoft.com/office/powerpoint/2010/main" val="36746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371F28-69BE-20DE-6A6C-183379F4014E}"/>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E6D9E01C-4C51-2305-BE21-C19D40114162}"/>
              </a:ext>
            </a:extLst>
          </p:cNvPr>
          <p:cNvSpPr txBox="1">
            <a:spLocks/>
          </p:cNvSpPr>
          <p:nvPr/>
        </p:nvSpPr>
        <p:spPr>
          <a:xfrm>
            <a:off x="474920" y="-115140"/>
            <a:ext cx="962158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STRONG PUBLIC IMAGE </a:t>
            </a:r>
          </a:p>
        </p:txBody>
      </p:sp>
      <p:sp>
        <p:nvSpPr>
          <p:cNvPr id="11" name="Rectangle 10">
            <a:extLst>
              <a:ext uri="{FF2B5EF4-FFF2-40B4-BE49-F238E27FC236}">
                <a16:creationId xmlns:a16="http://schemas.microsoft.com/office/drawing/2014/main" id="{0D5FE252-B50C-E1FE-943C-8FD8657FF099}"/>
              </a:ext>
            </a:extLst>
          </p:cNvPr>
          <p:cNvSpPr/>
          <p:nvPr/>
        </p:nvSpPr>
        <p:spPr>
          <a:xfrm>
            <a:off x="621998" y="1534741"/>
            <a:ext cx="10169827" cy="1028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Arial Narrow" panose="020B0606020202030204" pitchFamily="34" charset="0"/>
              </a:rPr>
              <a:t>ACTIVE USE OF MEDIA TOOLS</a:t>
            </a:r>
          </a:p>
        </p:txBody>
      </p:sp>
      <p:sp>
        <p:nvSpPr>
          <p:cNvPr id="12" name="Rectangle 11">
            <a:extLst>
              <a:ext uri="{FF2B5EF4-FFF2-40B4-BE49-F238E27FC236}">
                <a16:creationId xmlns:a16="http://schemas.microsoft.com/office/drawing/2014/main" id="{B169C5FC-C9F7-DA5B-7171-EA996B7AFCA7}"/>
              </a:ext>
            </a:extLst>
          </p:cNvPr>
          <p:cNvSpPr/>
          <p:nvPr/>
        </p:nvSpPr>
        <p:spPr>
          <a:xfrm>
            <a:off x="621999" y="2876328"/>
            <a:ext cx="10169826" cy="886047"/>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4000" dirty="0">
                <a:latin typeface="Arial Narrow"/>
              </a:rPr>
              <a:t>A FOCUS ON MEMBER ATTRACTION</a:t>
            </a:r>
          </a:p>
        </p:txBody>
      </p:sp>
      <p:pic>
        <p:nvPicPr>
          <p:cNvPr id="7" name="Picture 6" descr="Picture 7">
            <a:extLst>
              <a:ext uri="{FF2B5EF4-FFF2-40B4-BE49-F238E27FC236}">
                <a16:creationId xmlns:a16="http://schemas.microsoft.com/office/drawing/2014/main" id="{D94FA564-C17A-CF4F-5E0E-0ECEA4A4F319}"/>
              </a:ext>
            </a:extLst>
          </p:cNvPr>
          <p:cNvPicPr>
            <a:picLocks noChangeAspect="1"/>
          </p:cNvPicPr>
          <p:nvPr/>
        </p:nvPicPr>
        <p:blipFill>
          <a:blip r:embed="rId3"/>
          <a:srcRect l="19973" t="18406" r="21738" b="8695"/>
          <a:stretch>
            <a:fillRect/>
          </a:stretch>
        </p:blipFill>
        <p:spPr>
          <a:xfrm>
            <a:off x="8095520" y="993604"/>
            <a:ext cx="4001959" cy="276877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C2BF7BA-0FAE-630C-731C-9B253267FC96}"/>
              </a:ext>
            </a:extLst>
          </p:cNvPr>
          <p:cNvSpPr txBox="1"/>
          <p:nvPr/>
        </p:nvSpPr>
        <p:spPr>
          <a:xfrm>
            <a:off x="8334235" y="4102813"/>
            <a:ext cx="4687410" cy="1323439"/>
          </a:xfrm>
          <a:prstGeom prst="rect">
            <a:avLst/>
          </a:prstGeom>
          <a:noFill/>
        </p:spPr>
        <p:txBody>
          <a:bodyPr wrap="square" rtlCol="0">
            <a:spAutoFit/>
          </a:bodyPr>
          <a:lstStyle/>
          <a:p>
            <a:r>
              <a:rPr lang="en-US" sz="4000" dirty="0">
                <a:latin typeface="Arial Narrow" panose="020B0606020202030204" pitchFamily="34" charset="0"/>
              </a:rPr>
              <a:t>It’s not just doing, it’s being seen doing!</a:t>
            </a:r>
          </a:p>
        </p:txBody>
      </p:sp>
    </p:spTree>
    <p:extLst>
      <p:ext uri="{BB962C8B-B14F-4D97-AF65-F5344CB8AC3E}">
        <p14:creationId xmlns:p14="http://schemas.microsoft.com/office/powerpoint/2010/main" val="20396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F0CEA79-59C4-C511-A238-C3E84CCF02F0}"/>
              </a:ext>
            </a:extLst>
          </p:cNvPr>
          <p:cNvSpPr txBox="1">
            <a:spLocks/>
          </p:cNvSpPr>
          <p:nvPr/>
        </p:nvSpPr>
        <p:spPr>
          <a:xfrm>
            <a:off x="0" y="11909"/>
            <a:ext cx="12192000" cy="1616865"/>
          </a:xfrm>
          <a:prstGeom prst="rect">
            <a:avLst/>
          </a:pr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5AD51A1-FBCE-6544-B776-188280C8961D}"/>
              </a:ext>
            </a:extLst>
          </p:cNvPr>
          <p:cNvSpPr txBox="1"/>
          <p:nvPr/>
        </p:nvSpPr>
        <p:spPr>
          <a:xfrm>
            <a:off x="234967" y="240428"/>
            <a:ext cx="11722066"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Arial" panose="020B0604020202020204"/>
              </a:rPr>
              <a:t>ACTIVE USE OF MEDIA TOOLS</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ndParaRPr>
          </a:p>
        </p:txBody>
      </p:sp>
      <p:sp>
        <p:nvSpPr>
          <p:cNvPr id="4" name="Text Placeholder 4">
            <a:extLst>
              <a:ext uri="{FF2B5EF4-FFF2-40B4-BE49-F238E27FC236}">
                <a16:creationId xmlns:a16="http://schemas.microsoft.com/office/drawing/2014/main" id="{AEB8FDDC-3BF8-174A-3D01-429EFD87993C}"/>
              </a:ext>
            </a:extLst>
          </p:cNvPr>
          <p:cNvSpPr txBox="1">
            <a:spLocks/>
          </p:cNvSpPr>
          <p:nvPr/>
        </p:nvSpPr>
        <p:spPr>
          <a:xfrm>
            <a:off x="1063430" y="2367372"/>
            <a:ext cx="2425781" cy="381435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800" b="1" dirty="0">
                <a:solidFill>
                  <a:srgbClr val="17458F"/>
                </a:solidFill>
              </a:rPr>
              <a:t>95%</a:t>
            </a:r>
          </a:p>
          <a:p>
            <a:pPr marL="0" indent="0" algn="ctr">
              <a:lnSpc>
                <a:spcPct val="100000"/>
              </a:lnSpc>
              <a:buFont typeface="Arial" panose="020B0604020202020204" pitchFamily="34" charset="0"/>
              <a:buNone/>
            </a:pPr>
            <a:r>
              <a:rPr lang="en-US" sz="4000" dirty="0">
                <a:solidFill>
                  <a:srgbClr val="58585A"/>
                </a:solidFill>
                <a:latin typeface="Arial Narrow"/>
              </a:rPr>
              <a:t>Use Facebook</a:t>
            </a:r>
          </a:p>
          <a:p>
            <a:pPr marL="0" indent="0" algn="ctr">
              <a:buFont typeface="Arial" panose="020B0604020202020204" pitchFamily="34" charset="0"/>
              <a:buNone/>
            </a:pPr>
            <a:r>
              <a:rPr lang="en-US" sz="5800" b="1" dirty="0">
                <a:solidFill>
                  <a:srgbClr val="17458F"/>
                </a:solidFill>
              </a:rPr>
              <a:t>21%</a:t>
            </a:r>
          </a:p>
          <a:p>
            <a:pPr marL="0" indent="0" algn="ctr">
              <a:lnSpc>
                <a:spcPct val="100000"/>
              </a:lnSpc>
              <a:buFont typeface="Arial" panose="020B0604020202020204" pitchFamily="34" charset="0"/>
              <a:buNone/>
            </a:pPr>
            <a:r>
              <a:rPr lang="en-US" sz="4700" dirty="0">
                <a:solidFill>
                  <a:srgbClr val="58585A"/>
                </a:solidFill>
                <a:latin typeface="Arial Narrow"/>
              </a:rPr>
              <a:t>Use Instagram</a:t>
            </a:r>
            <a:endParaRPr lang="en-US" sz="4700" b="1" dirty="0">
              <a:solidFill>
                <a:srgbClr val="01B4E7"/>
              </a:solidFill>
              <a:latin typeface="Arial" panose="020B0604020202020204"/>
              <a:cs typeface="Arial" panose="020B0604020202020204"/>
            </a:endParaRPr>
          </a:p>
          <a:p>
            <a:pPr marL="0" indent="0" algn="ctr">
              <a:lnSpc>
                <a:spcPct val="100000"/>
              </a:lnSpc>
              <a:buFont typeface="Arial" panose="020B0604020202020204" pitchFamily="34" charset="0"/>
              <a:buNone/>
            </a:pPr>
            <a:endParaRPr lang="en-US" b="1" dirty="0">
              <a:solidFill>
                <a:srgbClr val="01B4E7"/>
              </a:solidFill>
              <a:latin typeface="Arial" panose="020B0604020202020204"/>
              <a:cs typeface="Arial" panose="020B0604020202020204"/>
            </a:endParaRPr>
          </a:p>
        </p:txBody>
      </p:sp>
      <p:cxnSp>
        <p:nvCxnSpPr>
          <p:cNvPr id="5" name="Straight Connector 4">
            <a:extLst>
              <a:ext uri="{FF2B5EF4-FFF2-40B4-BE49-F238E27FC236}">
                <a16:creationId xmlns:a16="http://schemas.microsoft.com/office/drawing/2014/main" id="{53452519-F213-DD68-41ED-A6BC9B730BB7}"/>
              </a:ext>
            </a:extLst>
          </p:cNvPr>
          <p:cNvCxnSpPr>
            <a:cxnSpLocks/>
          </p:cNvCxnSpPr>
          <p:nvPr/>
        </p:nvCxnSpPr>
        <p:spPr>
          <a:xfrm>
            <a:off x="429308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6" name="Text Placeholder 4">
            <a:extLst>
              <a:ext uri="{FF2B5EF4-FFF2-40B4-BE49-F238E27FC236}">
                <a16:creationId xmlns:a16="http://schemas.microsoft.com/office/drawing/2014/main" id="{7154E73D-FDDE-DB47-4B1D-1A70310AFC76}"/>
              </a:ext>
            </a:extLst>
          </p:cNvPr>
          <p:cNvSpPr txBox="1">
            <a:spLocks/>
          </p:cNvSpPr>
          <p:nvPr/>
        </p:nvSpPr>
        <p:spPr>
          <a:xfrm>
            <a:off x="4578463" y="2367372"/>
            <a:ext cx="3052696" cy="2676417"/>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77%</a:t>
            </a:r>
          </a:p>
          <a:p>
            <a:pPr marL="0" indent="0" algn="ctr" defTabSz="685800">
              <a:lnSpc>
                <a:spcPct val="100000"/>
              </a:lnSpc>
              <a:spcBef>
                <a:spcPts val="750"/>
              </a:spcBef>
              <a:buNone/>
              <a:defRPr/>
            </a:pPr>
            <a:r>
              <a:rPr lang="en-US" sz="4000" dirty="0">
                <a:solidFill>
                  <a:srgbClr val="58585A"/>
                </a:solidFill>
                <a:latin typeface="Arial Narrow"/>
              </a:rPr>
              <a:t>Use Their Club Website</a:t>
            </a:r>
            <a:endParaRPr lang="en-US" sz="4000" i="0" u="none" strike="noStrike" kern="1200" cap="none" spc="0" normalizeH="0" baseline="0" noProof="0" dirty="0">
              <a:ln>
                <a:noFill/>
              </a:ln>
              <a:solidFill>
                <a:srgbClr val="58585A"/>
              </a:solidFill>
              <a:effectLst/>
              <a:uLnTx/>
              <a:uFillTx/>
              <a:latin typeface="Arial Narrow" panose="020B0606020202030204" pitchFamily="34" charset="0"/>
            </a:endParaRPr>
          </a:p>
        </p:txBody>
      </p:sp>
      <p:cxnSp>
        <p:nvCxnSpPr>
          <p:cNvPr id="7" name="Straight Connector 6">
            <a:extLst>
              <a:ext uri="{FF2B5EF4-FFF2-40B4-BE49-F238E27FC236}">
                <a16:creationId xmlns:a16="http://schemas.microsoft.com/office/drawing/2014/main" id="{FB46A28A-958E-5461-D603-1A2FD9E02073}"/>
              </a:ext>
            </a:extLst>
          </p:cNvPr>
          <p:cNvCxnSpPr>
            <a:cxnSpLocks/>
          </p:cNvCxnSpPr>
          <p:nvPr/>
        </p:nvCxnSpPr>
        <p:spPr>
          <a:xfrm>
            <a:off x="7916541" y="2186396"/>
            <a:ext cx="0" cy="3814353"/>
          </a:xfrm>
          <a:prstGeom prst="line">
            <a:avLst/>
          </a:prstGeom>
          <a:ln w="63500">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 Placeholder 4">
            <a:extLst>
              <a:ext uri="{FF2B5EF4-FFF2-40B4-BE49-F238E27FC236}">
                <a16:creationId xmlns:a16="http://schemas.microsoft.com/office/drawing/2014/main" id="{9EE8ECCA-0688-2B96-358E-B4268095880C}"/>
              </a:ext>
            </a:extLst>
          </p:cNvPr>
          <p:cNvSpPr txBox="1">
            <a:spLocks/>
          </p:cNvSpPr>
          <p:nvPr/>
        </p:nvSpPr>
        <p:spPr>
          <a:xfrm>
            <a:off x="8911088" y="2367372"/>
            <a:ext cx="2343530" cy="2528548"/>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5400" b="1" dirty="0">
                <a:solidFill>
                  <a:srgbClr val="17458F"/>
                </a:solidFill>
              </a:rPr>
              <a:t>55%</a:t>
            </a:r>
          </a:p>
          <a:p>
            <a:pPr marL="0" indent="0" algn="ctr" defTabSz="685800">
              <a:lnSpc>
                <a:spcPct val="100000"/>
              </a:lnSpc>
              <a:spcBef>
                <a:spcPts val="750"/>
              </a:spcBef>
              <a:buNone/>
              <a:defRPr/>
            </a:pPr>
            <a:r>
              <a:rPr lang="en-US" sz="4000" dirty="0">
                <a:solidFill>
                  <a:srgbClr val="58585A"/>
                </a:solidFill>
                <a:latin typeface="Arial Narrow"/>
              </a:rPr>
              <a:t>Use Local Print News Outlets</a:t>
            </a:r>
            <a:endParaRPr kumimoji="0" lang="en-US" sz="4000" b="1" i="0" u="none" strike="noStrike" kern="1200" cap="none" spc="0" normalizeH="0" baseline="0" noProof="0" dirty="0">
              <a:ln>
                <a:noFill/>
              </a:ln>
              <a:solidFill>
                <a:srgbClr val="01B4E7"/>
              </a:solidFill>
              <a:effectLst/>
              <a:uLnTx/>
              <a:uFillTx/>
              <a:latin typeface="Arial Narrow" panose="020B0606020202030204" pitchFamily="34" charset="0"/>
            </a:endParaRPr>
          </a:p>
        </p:txBody>
      </p:sp>
    </p:spTree>
    <p:extLst>
      <p:ext uri="{BB962C8B-B14F-4D97-AF65-F5344CB8AC3E}">
        <p14:creationId xmlns:p14="http://schemas.microsoft.com/office/powerpoint/2010/main" val="20217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defTabSz="609478"/>
            <a:fld id="{97A94E25-127B-4C48-AF96-44BA7B823777}" type="slidenum">
              <a:rPr lang="en-US">
                <a:solidFill>
                  <a:prstClr val="white"/>
                </a:solidFill>
                <a:latin typeface="Arial" panose="020B0604020202020204"/>
                <a:cs typeface="+mn-cs"/>
              </a:rPr>
              <a:pPr defTabSz="609478"/>
              <a:t>3</a:t>
            </a:fld>
            <a:endParaRPr lang="en-US">
              <a:solidFill>
                <a:prstClr val="white"/>
              </a:solidFill>
              <a:latin typeface="Arial" panose="020B0604020202020204"/>
              <a:cs typeface="+mn-cs"/>
            </a:endParaRPr>
          </a:p>
        </p:txBody>
      </p:sp>
      <p:sp>
        <p:nvSpPr>
          <p:cNvPr id="9" name="Title 7"/>
          <p:cNvSpPr txBox="1">
            <a:spLocks/>
          </p:cNvSpPr>
          <p:nvPr/>
        </p:nvSpPr>
        <p:spPr>
          <a:xfrm>
            <a:off x="-292633" y="894"/>
            <a:ext cx="8809196" cy="6856214"/>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218956"/>
            <a:endParaRPr lang="en-US">
              <a:solidFill>
                <a:prstClr val="white"/>
              </a:solidFill>
              <a:latin typeface="Arial" panose="020B0604020202020204"/>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359341" y="4781515"/>
            <a:ext cx="6265503" cy="1134767"/>
          </a:xfrm>
          <a:ln>
            <a:noFill/>
          </a:ln>
        </p:spPr>
        <p:txBody>
          <a:bodyPr/>
          <a:lstStyle/>
          <a:p>
            <a:pPr>
              <a:lnSpc>
                <a:spcPct val="150000"/>
              </a:lnSpc>
            </a:pPr>
            <a:r>
              <a:rPr lang="en-US" sz="4266">
                <a:cs typeface="Arial"/>
              </a:rPr>
              <a:t>Creating a culture of consistent, moderate membership growth</a:t>
            </a:r>
          </a:p>
        </p:txBody>
      </p:sp>
      <p:pic>
        <p:nvPicPr>
          <p:cNvPr id="3" name="Picture 2" descr="A group of people holding their hands up&#10;&#10;Description automatically generated with low confidence">
            <a:extLst>
              <a:ext uri="{FF2B5EF4-FFF2-40B4-BE49-F238E27FC236}">
                <a16:creationId xmlns:a16="http://schemas.microsoft.com/office/drawing/2014/main" id="{DC89EB9D-30DF-3651-BBA5-5668C79B0443}"/>
              </a:ext>
            </a:extLst>
          </p:cNvPr>
          <p:cNvPicPr>
            <a:picLocks noChangeAspect="1"/>
          </p:cNvPicPr>
          <p:nvPr/>
        </p:nvPicPr>
        <p:blipFill rotWithShape="1">
          <a:blip r:embed="rId3"/>
          <a:srcRect l="49197"/>
          <a:stretch/>
        </p:blipFill>
        <p:spPr>
          <a:xfrm>
            <a:off x="6962973" y="894"/>
            <a:ext cx="5224723" cy="6856214"/>
          </a:xfrm>
          <a:prstGeom prst="rect">
            <a:avLst/>
          </a:prstGeom>
        </p:spPr>
      </p:pic>
      <p:sp>
        <p:nvSpPr>
          <p:cNvPr id="8" name="Rectangle 7">
            <a:extLst>
              <a:ext uri="{FF2B5EF4-FFF2-40B4-BE49-F238E27FC236}">
                <a16:creationId xmlns:a16="http://schemas.microsoft.com/office/drawing/2014/main" id="{1691F015-76C0-B3C0-A03B-69D95E420D91}"/>
              </a:ext>
            </a:extLst>
          </p:cNvPr>
          <p:cNvSpPr/>
          <p:nvPr/>
        </p:nvSpPr>
        <p:spPr>
          <a:xfrm>
            <a:off x="5034510" y="489712"/>
            <a:ext cx="4173192" cy="180266"/>
          </a:xfrm>
          <a:prstGeom prst="rect">
            <a:avLst/>
          </a:prstGeom>
          <a:solidFill>
            <a:srgbClr val="F9A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panose="020B0604020202020204"/>
            </a:endParaRPr>
          </a:p>
        </p:txBody>
      </p:sp>
      <p:sp>
        <p:nvSpPr>
          <p:cNvPr id="10" name="Rectangle 9">
            <a:extLst>
              <a:ext uri="{FF2B5EF4-FFF2-40B4-BE49-F238E27FC236}">
                <a16:creationId xmlns:a16="http://schemas.microsoft.com/office/drawing/2014/main" id="{B81D1F3E-5342-770F-1D95-8429AAAECA34}"/>
              </a:ext>
            </a:extLst>
          </p:cNvPr>
          <p:cNvSpPr/>
          <p:nvPr/>
        </p:nvSpPr>
        <p:spPr>
          <a:xfrm>
            <a:off x="2613948" y="6247458"/>
            <a:ext cx="5601922" cy="180266"/>
          </a:xfrm>
          <a:prstGeom prst="rect">
            <a:avLst/>
          </a:prstGeom>
          <a:solidFill>
            <a:srgbClr val="F9A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panose="020B0604020202020204"/>
            </a:endParaRPr>
          </a:p>
        </p:txBody>
      </p:sp>
    </p:spTree>
    <p:extLst>
      <p:ext uri="{BB962C8B-B14F-4D97-AF65-F5344CB8AC3E}">
        <p14:creationId xmlns:p14="http://schemas.microsoft.com/office/powerpoint/2010/main" val="14348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E0545D-024F-6E32-2EE2-ACC1D8BC8CD4}"/>
              </a:ext>
            </a:extLst>
          </p:cNvPr>
          <p:cNvSpPr txBox="1">
            <a:spLocks/>
          </p:cNvSpPr>
          <p:nvPr/>
        </p:nvSpPr>
        <p:spPr>
          <a:xfrm>
            <a:off x="474920" y="-115140"/>
            <a:ext cx="7923356"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DIVERSITY, EQUITY, INCLUSION </a:t>
            </a:r>
          </a:p>
        </p:txBody>
      </p:sp>
      <p:sp>
        <p:nvSpPr>
          <p:cNvPr id="3" name="Rectangle 2">
            <a:extLst>
              <a:ext uri="{FF2B5EF4-FFF2-40B4-BE49-F238E27FC236}">
                <a16:creationId xmlns:a16="http://schemas.microsoft.com/office/drawing/2014/main" id="{360E779A-5B63-46B9-8947-E09316F19DF9}"/>
              </a:ext>
            </a:extLst>
          </p:cNvPr>
          <p:cNvSpPr/>
          <p:nvPr/>
        </p:nvSpPr>
        <p:spPr>
          <a:xfrm>
            <a:off x="627321" y="135242"/>
            <a:ext cx="1265274" cy="121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772DA2-6F0F-29FB-CFFB-4286E4EA3ED5}"/>
              </a:ext>
            </a:extLst>
          </p:cNvPr>
          <p:cNvSpPr/>
          <p:nvPr/>
        </p:nvSpPr>
        <p:spPr>
          <a:xfrm>
            <a:off x="627320" y="1200150"/>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C9AD0F-997B-FDD8-C188-C0B2D8EBEBA8}"/>
              </a:ext>
            </a:extLst>
          </p:cNvPr>
          <p:cNvSpPr/>
          <p:nvPr/>
        </p:nvSpPr>
        <p:spPr>
          <a:xfrm>
            <a:off x="627318" y="2375133"/>
            <a:ext cx="6317768" cy="75722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Narrow" panose="020B0606020202030204" pitchFamily="34" charset="0"/>
              </a:rPr>
              <a:t>CLUB REFLECTS THE COMMUNITY</a:t>
            </a:r>
          </a:p>
        </p:txBody>
      </p:sp>
      <p:sp>
        <p:nvSpPr>
          <p:cNvPr id="6" name="Rectangle 5">
            <a:extLst>
              <a:ext uri="{FF2B5EF4-FFF2-40B4-BE49-F238E27FC236}">
                <a16:creationId xmlns:a16="http://schemas.microsoft.com/office/drawing/2014/main" id="{C6793B25-61CA-903D-58FD-3F864F0EBCDB}"/>
              </a:ext>
            </a:extLst>
          </p:cNvPr>
          <p:cNvSpPr/>
          <p:nvPr/>
        </p:nvSpPr>
        <p:spPr>
          <a:xfrm>
            <a:off x="627318" y="1427649"/>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AN INTENTIONAL FOCUS</a:t>
            </a:r>
          </a:p>
        </p:txBody>
      </p:sp>
      <p:sp>
        <p:nvSpPr>
          <p:cNvPr id="7" name="Rectangle 6">
            <a:extLst>
              <a:ext uri="{FF2B5EF4-FFF2-40B4-BE49-F238E27FC236}">
                <a16:creationId xmlns:a16="http://schemas.microsoft.com/office/drawing/2014/main" id="{DB1AC7B9-4A54-3C73-336A-2D02E0BD57EF}"/>
              </a:ext>
            </a:extLst>
          </p:cNvPr>
          <p:cNvSpPr/>
          <p:nvPr/>
        </p:nvSpPr>
        <p:spPr>
          <a:xfrm>
            <a:off x="627317" y="3322617"/>
            <a:ext cx="6317767" cy="75722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nSpc>
                <a:spcPct val="80000"/>
              </a:lnSpc>
            </a:pPr>
            <a:r>
              <a:rPr lang="en-US" sz="3200" dirty="0">
                <a:latin typeface="Arial Narrow"/>
              </a:rPr>
              <a:t>A WELCOMING ENVIRONMENT</a:t>
            </a:r>
          </a:p>
        </p:txBody>
      </p:sp>
    </p:spTree>
    <p:extLst>
      <p:ext uri="{BB962C8B-B14F-4D97-AF65-F5344CB8AC3E}">
        <p14:creationId xmlns:p14="http://schemas.microsoft.com/office/powerpoint/2010/main" val="23922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A96EC-D908-A300-776E-030BD6717D3C}"/>
              </a:ext>
            </a:extLst>
          </p:cNvPr>
          <p:cNvSpPr/>
          <p:nvPr/>
        </p:nvSpPr>
        <p:spPr>
          <a:xfrm>
            <a:off x="627321" y="135242"/>
            <a:ext cx="1265274" cy="13692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61FE3F78-B914-E52D-03F7-55A2F8A56D00}"/>
              </a:ext>
            </a:extLst>
          </p:cNvPr>
          <p:cNvSpPr txBox="1">
            <a:spLocks/>
          </p:cNvSpPr>
          <p:nvPr/>
        </p:nvSpPr>
        <p:spPr>
          <a:xfrm>
            <a:off x="474920" y="-115140"/>
            <a:ext cx="9299000" cy="851297"/>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17458F"/>
              </a:solidFill>
            </a:endParaRPr>
          </a:p>
          <a:p>
            <a:pPr marL="0" indent="0">
              <a:buNone/>
            </a:pPr>
            <a:r>
              <a:rPr lang="en-US" sz="4800" b="1" dirty="0">
                <a:solidFill>
                  <a:srgbClr val="17458F"/>
                </a:solidFill>
                <a:latin typeface="Arial Narrow" panose="020B0606020202030204" pitchFamily="34" charset="0"/>
              </a:rPr>
              <a:t>ATTRIBUTES OF GROWING CLUBS </a:t>
            </a:r>
          </a:p>
        </p:txBody>
      </p:sp>
      <p:sp>
        <p:nvSpPr>
          <p:cNvPr id="4" name="Rectangle 3">
            <a:extLst>
              <a:ext uri="{FF2B5EF4-FFF2-40B4-BE49-F238E27FC236}">
                <a16:creationId xmlns:a16="http://schemas.microsoft.com/office/drawing/2014/main" id="{3D371F28-69BE-20DE-6A6C-183379F4014E}"/>
              </a:ext>
            </a:extLst>
          </p:cNvPr>
          <p:cNvSpPr/>
          <p:nvPr/>
        </p:nvSpPr>
        <p:spPr>
          <a:xfrm>
            <a:off x="1259958" y="1156114"/>
            <a:ext cx="7021255" cy="1048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05EC7-9B94-EF01-D75F-0298E059480B}"/>
              </a:ext>
            </a:extLst>
          </p:cNvPr>
          <p:cNvSpPr/>
          <p:nvPr/>
        </p:nvSpPr>
        <p:spPr>
          <a:xfrm>
            <a:off x="7812466" y="453730"/>
            <a:ext cx="5730949" cy="5195717"/>
          </a:xfrm>
          <a:prstGeom prst="ellipse">
            <a:avLst/>
          </a:prstGeom>
          <a:solidFill>
            <a:srgbClr val="F9A73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1CC99-BBF8-05E4-5924-9DE63DC9F5EB}"/>
              </a:ext>
            </a:extLst>
          </p:cNvPr>
          <p:cNvSpPr/>
          <p:nvPr/>
        </p:nvSpPr>
        <p:spPr>
          <a:xfrm>
            <a:off x="3716878" y="3194508"/>
            <a:ext cx="5182932" cy="125254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Narrow" panose="020B0606020202030204" pitchFamily="34" charset="0"/>
              </a:rPr>
              <a:t>EFFECTIVE </a:t>
            </a:r>
            <a:r>
              <a:rPr lang="en-US" sz="3600" dirty="0">
                <a:solidFill>
                  <a:srgbClr val="FFFF00"/>
                </a:solidFill>
                <a:latin typeface="Arial Narrow" panose="020B0606020202030204" pitchFamily="34" charset="0"/>
              </a:rPr>
              <a:t>GOVERNANCE </a:t>
            </a:r>
            <a:r>
              <a:rPr lang="en-US" sz="3600" dirty="0">
                <a:solidFill>
                  <a:schemeClr val="bg1"/>
                </a:solidFill>
                <a:latin typeface="Arial Narrow" panose="020B0606020202030204" pitchFamily="34" charset="0"/>
              </a:rPr>
              <a:t>(Intentional Leadership)</a:t>
            </a:r>
          </a:p>
        </p:txBody>
      </p:sp>
      <p:sp>
        <p:nvSpPr>
          <p:cNvPr id="7" name="Rectangle 6">
            <a:extLst>
              <a:ext uri="{FF2B5EF4-FFF2-40B4-BE49-F238E27FC236}">
                <a16:creationId xmlns:a16="http://schemas.microsoft.com/office/drawing/2014/main" id="{701110E0-11DD-F91E-3467-C4FAF752C1DB}"/>
              </a:ext>
            </a:extLst>
          </p:cNvPr>
          <p:cNvSpPr/>
          <p:nvPr/>
        </p:nvSpPr>
        <p:spPr>
          <a:xfrm>
            <a:off x="925168" y="1690514"/>
            <a:ext cx="5305869" cy="1252545"/>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ACTIVE, INTENTIONAL MEMBER </a:t>
            </a:r>
            <a:r>
              <a:rPr lang="en-US" sz="3600" dirty="0">
                <a:solidFill>
                  <a:srgbClr val="FFFF00"/>
                </a:solidFill>
                <a:latin typeface="Arial Narrow" panose="020B0606020202030204" pitchFamily="34" charset="0"/>
              </a:rPr>
              <a:t>ENGAGEMENT</a:t>
            </a:r>
            <a:endParaRPr lang="en-US" sz="3600" dirty="0">
              <a:solidFill>
                <a:srgbClr val="FFFF00"/>
              </a:solidFill>
            </a:endParaRPr>
          </a:p>
        </p:txBody>
      </p:sp>
      <p:sp>
        <p:nvSpPr>
          <p:cNvPr id="8" name="Rectangle 7">
            <a:extLst>
              <a:ext uri="{FF2B5EF4-FFF2-40B4-BE49-F238E27FC236}">
                <a16:creationId xmlns:a16="http://schemas.microsoft.com/office/drawing/2014/main" id="{A7F9A87F-0B91-F4BD-D01C-6436C3717C6D}"/>
              </a:ext>
            </a:extLst>
          </p:cNvPr>
          <p:cNvSpPr/>
          <p:nvPr/>
        </p:nvSpPr>
        <p:spPr>
          <a:xfrm>
            <a:off x="6791673" y="1646665"/>
            <a:ext cx="5182931"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panose="020B0606020202030204" pitchFamily="34" charset="0"/>
              </a:rPr>
              <a:t>DYNAMIC, MEANINGFUL </a:t>
            </a:r>
            <a:r>
              <a:rPr lang="en-US" sz="3600" dirty="0">
                <a:solidFill>
                  <a:srgbClr val="FFFF00"/>
                </a:solidFill>
                <a:latin typeface="Arial Narrow" panose="020B0606020202030204" pitchFamily="34" charset="0"/>
              </a:rPr>
              <a:t>SERVICE</a:t>
            </a:r>
            <a:endParaRPr lang="en-US" sz="3600" dirty="0">
              <a:solidFill>
                <a:srgbClr val="FFFF00"/>
              </a:solidFill>
            </a:endParaRPr>
          </a:p>
        </p:txBody>
      </p:sp>
      <p:sp>
        <p:nvSpPr>
          <p:cNvPr id="9" name="Rectangle 8">
            <a:extLst>
              <a:ext uri="{FF2B5EF4-FFF2-40B4-BE49-F238E27FC236}">
                <a16:creationId xmlns:a16="http://schemas.microsoft.com/office/drawing/2014/main" id="{B13B7505-EC9B-C24C-088D-DA6E3DD5A6D9}"/>
              </a:ext>
            </a:extLst>
          </p:cNvPr>
          <p:cNvSpPr/>
          <p:nvPr/>
        </p:nvSpPr>
        <p:spPr>
          <a:xfrm>
            <a:off x="925168" y="4769197"/>
            <a:ext cx="5305868" cy="134024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ctr"/>
          <a:lstStyle/>
          <a:p>
            <a:pPr algn="ctr">
              <a:lnSpc>
                <a:spcPct val="80000"/>
              </a:lnSpc>
            </a:pPr>
            <a:r>
              <a:rPr lang="en-US" sz="3600" dirty="0">
                <a:latin typeface="Arial Narrow"/>
              </a:rPr>
              <a:t>STRONG </a:t>
            </a:r>
            <a:r>
              <a:rPr lang="en-US" sz="3600" dirty="0">
                <a:solidFill>
                  <a:srgbClr val="FFFF00"/>
                </a:solidFill>
                <a:latin typeface="Arial Narrow"/>
              </a:rPr>
              <a:t>PUBLIC IMAGE </a:t>
            </a:r>
          </a:p>
          <a:p>
            <a:pPr algn="ctr">
              <a:lnSpc>
                <a:spcPct val="80000"/>
              </a:lnSpc>
            </a:pPr>
            <a:r>
              <a:rPr lang="en-US" sz="2000" dirty="0">
                <a:latin typeface="Arial Narrow"/>
              </a:rPr>
              <a:t>(WELL KNOWN IN COMMUNITY</a:t>
            </a:r>
            <a:r>
              <a:rPr lang="en-US" sz="2800" dirty="0">
                <a:latin typeface="Arial Narrow"/>
              </a:rPr>
              <a:t>)</a:t>
            </a:r>
            <a:endParaRPr lang="en-US" dirty="0">
              <a:latin typeface="Arial Narrow"/>
            </a:endParaRPr>
          </a:p>
        </p:txBody>
      </p:sp>
      <p:sp>
        <p:nvSpPr>
          <p:cNvPr id="10" name="Rectangle 9">
            <a:extLst>
              <a:ext uri="{FF2B5EF4-FFF2-40B4-BE49-F238E27FC236}">
                <a16:creationId xmlns:a16="http://schemas.microsoft.com/office/drawing/2014/main" id="{68933856-CAB0-CCBD-A810-AAB6E25D29D7}"/>
              </a:ext>
            </a:extLst>
          </p:cNvPr>
          <p:cNvSpPr/>
          <p:nvPr/>
        </p:nvSpPr>
        <p:spPr>
          <a:xfrm>
            <a:off x="6791673" y="4769197"/>
            <a:ext cx="5182932" cy="134024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Arial Narrow" panose="020B0606020202030204" pitchFamily="34" charset="0"/>
              </a:rPr>
              <a:t>DIVERSITY, EQUITY &amp; INCLUSION</a:t>
            </a:r>
          </a:p>
        </p:txBody>
      </p:sp>
    </p:spTree>
    <p:extLst>
      <p:ext uri="{BB962C8B-B14F-4D97-AF65-F5344CB8AC3E}">
        <p14:creationId xmlns:p14="http://schemas.microsoft.com/office/powerpoint/2010/main" val="54415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704CD3-85CD-8EBB-6FFD-D5E585A0C54D}"/>
              </a:ext>
            </a:extLst>
          </p:cNvPr>
          <p:cNvSpPr>
            <a:spLocks noGrp="1"/>
          </p:cNvSpPr>
          <p:nvPr>
            <p:ph type="ctrTitle"/>
          </p:nvPr>
        </p:nvSpPr>
        <p:spPr>
          <a:xfrm>
            <a:off x="1293026" y="22846"/>
            <a:ext cx="9605948" cy="2318665"/>
          </a:xfrm>
        </p:spPr>
        <p:txBody>
          <a:bodyPr>
            <a:normAutofit/>
          </a:bodyPr>
          <a:lstStyle/>
          <a:p>
            <a:r>
              <a:rPr lang="en-US" sz="8800" b="1" dirty="0">
                <a:solidFill>
                  <a:srgbClr val="FFFFFF"/>
                </a:solidFill>
              </a:rPr>
              <a:t>THANK YOU!</a:t>
            </a:r>
          </a:p>
        </p:txBody>
      </p:sp>
      <p:sp>
        <p:nvSpPr>
          <p:cNvPr id="3" name="Subtitle 2">
            <a:extLst>
              <a:ext uri="{FF2B5EF4-FFF2-40B4-BE49-F238E27FC236}">
                <a16:creationId xmlns:a16="http://schemas.microsoft.com/office/drawing/2014/main" id="{B9EAD59A-2DAB-4DCA-FD90-322F0E999FBE}"/>
              </a:ext>
            </a:extLst>
          </p:cNvPr>
          <p:cNvSpPr>
            <a:spLocks noGrp="1"/>
          </p:cNvSpPr>
          <p:nvPr>
            <p:ph type="subTitle" idx="1"/>
          </p:nvPr>
        </p:nvSpPr>
        <p:spPr>
          <a:xfrm>
            <a:off x="1627240" y="3031860"/>
            <a:ext cx="8937522" cy="1059373"/>
          </a:xfrm>
        </p:spPr>
        <p:txBody>
          <a:bodyPr>
            <a:noAutofit/>
          </a:bodyPr>
          <a:lstStyle/>
          <a:p>
            <a:r>
              <a:rPr lang="en-US" sz="3600" dirty="0">
                <a:solidFill>
                  <a:srgbClr val="FFFFFF"/>
                </a:solidFill>
              </a:rPr>
              <a:t>Herb Klotz</a:t>
            </a:r>
          </a:p>
          <a:p>
            <a:r>
              <a:rPr lang="en-US" sz="3600" dirty="0">
                <a:solidFill>
                  <a:srgbClr val="FFFFFF"/>
                </a:solidFill>
              </a:rPr>
              <a:t>herbk.rotary@gmail.com</a:t>
            </a:r>
          </a:p>
        </p:txBody>
      </p:sp>
      <p:pic>
        <p:nvPicPr>
          <p:cNvPr id="22" name="Graphic 21" descr="Handshake">
            <a:extLst>
              <a:ext uri="{FF2B5EF4-FFF2-40B4-BE49-F238E27FC236}">
                <a16:creationId xmlns:a16="http://schemas.microsoft.com/office/drawing/2014/main" id="{7B5B4BAE-33D5-DA71-2E13-9099EBC00C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089" y="4805363"/>
            <a:ext cx="1179824" cy="1179824"/>
          </a:xfrm>
          <a:prstGeom prst="rect">
            <a:avLst/>
          </a:prstGeom>
        </p:spPr>
      </p:pic>
    </p:spTree>
    <p:extLst>
      <p:ext uri="{BB962C8B-B14F-4D97-AF65-F5344CB8AC3E}">
        <p14:creationId xmlns:p14="http://schemas.microsoft.com/office/powerpoint/2010/main" val="91827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17">
              <a:defRPr/>
            </a:pPr>
            <a:fld id="{97A94E25-127B-4C48-AF96-44BA7B823777}" type="slidenum">
              <a:rPr lang="en-US">
                <a:solidFill>
                  <a:prstClr val="black"/>
                </a:solidFill>
                <a:latin typeface="Arial" panose="020B0604020202020204"/>
                <a:cs typeface="Arial" charset="0"/>
              </a:rPr>
              <a:pPr defTabSz="914217">
                <a:defRPr/>
              </a:pPr>
              <a:t>4</a:t>
            </a:fld>
            <a:endParaRPr lang="en-US">
              <a:solidFill>
                <a:prstClr val="black"/>
              </a:solidFill>
              <a:latin typeface="Arial" panose="020B0604020202020204"/>
              <a:cs typeface="Arial" charset="0"/>
            </a:endParaRPr>
          </a:p>
        </p:txBody>
      </p:sp>
      <p:sp>
        <p:nvSpPr>
          <p:cNvPr id="5" name="Text Placeholder 4"/>
          <p:cNvSpPr>
            <a:spLocks noGrp="1"/>
          </p:cNvSpPr>
          <p:nvPr>
            <p:ph type="body" sz="quarter" idx="4294967295"/>
          </p:nvPr>
        </p:nvSpPr>
        <p:spPr>
          <a:xfrm>
            <a:off x="379144" y="2179353"/>
            <a:ext cx="5317706" cy="4157652"/>
          </a:xfrm>
        </p:spPr>
        <p:txBody>
          <a:bodyPr vert="horz" lIns="121888" tIns="60944" rIns="121888" bIns="60944" rtlCol="0" anchor="t">
            <a:normAutofit/>
          </a:bodyPr>
          <a:lstStyle/>
          <a:p>
            <a:pPr marL="0" indent="0" algn="ctr">
              <a:buNone/>
            </a:pPr>
            <a:r>
              <a:rPr lang="en-US" sz="4400" b="1" dirty="0">
                <a:solidFill>
                  <a:srgbClr val="17458F"/>
                </a:solidFill>
              </a:rPr>
              <a:t>ATTRITION</a:t>
            </a:r>
          </a:p>
          <a:p>
            <a:pPr marL="0" indent="0" algn="ctr">
              <a:buNone/>
            </a:pPr>
            <a:r>
              <a:rPr lang="en-US" sz="4400" b="1" dirty="0">
                <a:solidFill>
                  <a:srgbClr val="17458F"/>
                </a:solidFill>
              </a:rPr>
              <a:t> RATE</a:t>
            </a:r>
          </a:p>
          <a:p>
            <a:pPr marL="0" indent="0" algn="ctr">
              <a:buNone/>
            </a:pPr>
            <a:r>
              <a:rPr lang="en-US" altLang="ja-JP" sz="4000" dirty="0">
                <a:solidFill>
                  <a:srgbClr val="58585A"/>
                </a:solidFill>
                <a:latin typeface="Arial Narrow"/>
                <a:ea typeface="ＭＳ Ｐゴシック"/>
              </a:rPr>
              <a:t>A RATE OF LOSS</a:t>
            </a:r>
          </a:p>
          <a:p>
            <a:pPr marL="0" indent="0" algn="ctr">
              <a:buNone/>
            </a:pPr>
            <a:r>
              <a:rPr lang="en-US" altLang="ja-JP" sz="4000" dirty="0">
                <a:solidFill>
                  <a:srgbClr val="58585A"/>
                </a:solidFill>
                <a:latin typeface="Arial Narrow"/>
                <a:ea typeface="ＭＳ Ｐゴシック"/>
              </a:rPr>
              <a:t>% of members who leave our club in an average year</a:t>
            </a:r>
          </a:p>
          <a:p>
            <a:pPr marL="0" indent="0" algn="ctr">
              <a:buNone/>
            </a:pPr>
            <a:r>
              <a:rPr lang="en-US" altLang="ja-JP" sz="3600" b="1" dirty="0">
                <a:latin typeface="Arial Narrow"/>
                <a:ea typeface="ＭＳ Ｐゴシック"/>
              </a:rPr>
              <a:t>Best in Class (USA): 8-10%</a:t>
            </a:r>
          </a:p>
        </p:txBody>
      </p:sp>
      <p:sp>
        <p:nvSpPr>
          <p:cNvPr id="9" name="Text Placeholder 4"/>
          <p:cNvSpPr txBox="1">
            <a:spLocks/>
          </p:cNvSpPr>
          <p:nvPr/>
        </p:nvSpPr>
        <p:spPr>
          <a:xfrm>
            <a:off x="6467394" y="2179355"/>
            <a:ext cx="5272576" cy="3915083"/>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None/>
              <a:defRPr/>
            </a:pPr>
            <a:r>
              <a:rPr lang="en-US" sz="4400" b="1" dirty="0">
                <a:solidFill>
                  <a:srgbClr val="17458F"/>
                </a:solidFill>
              </a:rPr>
              <a:t>ATTRACTION </a:t>
            </a:r>
          </a:p>
          <a:p>
            <a:pPr marL="0" indent="0" algn="ctr" defTabSz="914217">
              <a:buNone/>
              <a:defRPr/>
            </a:pPr>
            <a:r>
              <a:rPr lang="en-US" sz="4400" b="1" dirty="0">
                <a:solidFill>
                  <a:srgbClr val="17458F"/>
                </a:solidFill>
              </a:rPr>
              <a:t>  RATE</a:t>
            </a:r>
            <a:r>
              <a:rPr lang="en-US" sz="4000" dirty="0">
                <a:solidFill>
                  <a:srgbClr val="58585A"/>
                </a:solidFill>
                <a:latin typeface="Arial Narrow" panose="020B0606020202030204" pitchFamily="34" charset="0"/>
              </a:rPr>
              <a:t>	</a:t>
            </a:r>
          </a:p>
          <a:p>
            <a:pPr marL="0" indent="0" algn="ctr" defTabSz="914217">
              <a:lnSpc>
                <a:spcPct val="100000"/>
              </a:lnSpc>
              <a:buNone/>
              <a:defRPr/>
            </a:pPr>
            <a:r>
              <a:rPr lang="en-US" altLang="ja-JP" sz="4000" dirty="0">
                <a:solidFill>
                  <a:srgbClr val="58585A"/>
                </a:solidFill>
                <a:latin typeface="Arial Narrow"/>
                <a:ea typeface="ＭＳ Ｐゴシック"/>
              </a:rPr>
              <a:t>A RATE OF GAIN</a:t>
            </a:r>
          </a:p>
          <a:p>
            <a:pPr marL="0" indent="0" algn="ctr" defTabSz="914217">
              <a:lnSpc>
                <a:spcPct val="100000"/>
              </a:lnSpc>
              <a:buNone/>
              <a:defRPr/>
            </a:pPr>
            <a:r>
              <a:rPr lang="en-US" altLang="ja-JP" sz="4000" dirty="0">
                <a:solidFill>
                  <a:srgbClr val="58585A"/>
                </a:solidFill>
                <a:latin typeface="Arial Narrow" panose="020B0606020202030204" pitchFamily="34" charset="0"/>
              </a:rPr>
              <a:t>% of members admitted to our club in an average year</a:t>
            </a:r>
            <a:endParaRPr lang="en-US" sz="4000" dirty="0">
              <a:solidFill>
                <a:srgbClr val="58585A"/>
              </a:solidFill>
              <a:latin typeface="Arial Narrow" panose="020B0606020202030204" pitchFamily="34" charset="0"/>
            </a:endParaRPr>
          </a:p>
        </p:txBody>
      </p:sp>
      <p:sp>
        <p:nvSpPr>
          <p:cNvPr id="13" name="Title 7"/>
          <p:cNvSpPr txBox="1">
            <a:spLocks/>
          </p:cNvSpPr>
          <p:nvPr/>
        </p:nvSpPr>
        <p:spPr>
          <a:xfrm>
            <a:off x="1588" y="894"/>
            <a:ext cx="12188826" cy="163684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defRPr/>
            </a:pPr>
            <a:endParaRPr lang="en-US">
              <a:solidFill>
                <a:prstClr val="white"/>
              </a:solidFill>
              <a:latin typeface="Arial" panose="020B0604020202020204"/>
            </a:endParaRPr>
          </a:p>
        </p:txBody>
      </p:sp>
      <p:sp>
        <p:nvSpPr>
          <p:cNvPr id="2" name="TextBox 1"/>
          <p:cNvSpPr txBox="1"/>
          <p:nvPr/>
        </p:nvSpPr>
        <p:spPr>
          <a:xfrm>
            <a:off x="609600" y="323271"/>
            <a:ext cx="11422802" cy="761747"/>
          </a:xfrm>
          <a:prstGeom prst="rect">
            <a:avLst/>
          </a:prstGeom>
          <a:noFill/>
        </p:spPr>
        <p:txBody>
          <a:bodyPr wrap="square" lIns="91440" tIns="45720" rIns="91440" bIns="45720" rtlCol="0" anchor="t">
            <a:spAutoFit/>
          </a:bodyPr>
          <a:lstStyle/>
          <a:p>
            <a:pPr defTabSz="914217">
              <a:defRPr/>
            </a:pPr>
            <a:r>
              <a:rPr lang="en-US" sz="4350" b="1">
                <a:solidFill>
                  <a:schemeClr val="bg1"/>
                </a:solidFill>
                <a:latin typeface="Arial" panose="020B0604020202020204"/>
                <a:cs typeface="Arial"/>
              </a:rPr>
              <a:t>ATTRITION AND ATTRACTION:</a:t>
            </a:r>
            <a:endParaRPr lang="en-US" sz="4350" b="1">
              <a:solidFill>
                <a:schemeClr val="bg1"/>
              </a:solidFill>
              <a:latin typeface="Arial" panose="020B0604020202020204"/>
              <a:cs typeface="Arial" charset="0"/>
            </a:endParaRPr>
          </a:p>
        </p:txBody>
      </p:sp>
      <p:cxnSp>
        <p:nvCxnSpPr>
          <p:cNvPr id="4" name="Straight Connector 3"/>
          <p:cNvCxnSpPr/>
          <p:nvPr/>
        </p:nvCxnSpPr>
        <p:spPr>
          <a:xfrm flipH="1">
            <a:off x="5993285" y="2462292"/>
            <a:ext cx="1" cy="3330915"/>
          </a:xfrm>
          <a:prstGeom prst="line">
            <a:avLst/>
          </a:prstGeom>
          <a:ln w="635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89346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defTabSz="914217"/>
            <a:fld id="{97A94E25-127B-4C48-AF96-44BA7B823777}" type="slidenum">
              <a:rPr lang="en-US">
                <a:solidFill>
                  <a:prstClr val="white"/>
                </a:solidFill>
                <a:latin typeface="Arial" panose="020B0604020202020204"/>
                <a:cs typeface="+mn-cs"/>
              </a:rPr>
              <a:pPr defTabSz="914217"/>
              <a:t>5</a:t>
            </a:fld>
            <a:endParaRPr lang="en-US">
              <a:solidFill>
                <a:prstClr val="white"/>
              </a:solidFill>
              <a:latin typeface="Arial" panose="020B0604020202020204"/>
              <a:cs typeface="+mn-cs"/>
            </a:endParaRPr>
          </a:p>
        </p:txBody>
      </p:sp>
      <p:sp>
        <p:nvSpPr>
          <p:cNvPr id="9" name="Title 7"/>
          <p:cNvSpPr txBox="1">
            <a:spLocks/>
          </p:cNvSpPr>
          <p:nvPr/>
        </p:nvSpPr>
        <p:spPr>
          <a:xfrm>
            <a:off x="1588" y="894"/>
            <a:ext cx="6094413" cy="6856214"/>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217"/>
            <a:endParaRPr lang="en-US">
              <a:solidFill>
                <a:prstClr val="white"/>
              </a:solidFill>
              <a:latin typeface="Arial" panose="020B0604020202020204"/>
            </a:endParaRPr>
          </a:p>
        </p:txBody>
      </p:sp>
      <p:sp>
        <p:nvSpPr>
          <p:cNvPr id="5" name="TextBox 4">
            <a:extLst>
              <a:ext uri="{FF2B5EF4-FFF2-40B4-BE49-F238E27FC236}">
                <a16:creationId xmlns:a16="http://schemas.microsoft.com/office/drawing/2014/main" id="{D735AEED-D5A7-845D-3F66-6A378ECCEB31}"/>
              </a:ext>
            </a:extLst>
          </p:cNvPr>
          <p:cNvSpPr txBox="1"/>
          <p:nvPr/>
        </p:nvSpPr>
        <p:spPr>
          <a:xfrm>
            <a:off x="6204904" y="115572"/>
            <a:ext cx="5671016" cy="6472381"/>
          </a:xfrm>
          <a:prstGeom prst="rect">
            <a:avLst/>
          </a:prstGeom>
          <a:noFill/>
        </p:spPr>
        <p:txBody>
          <a:bodyPr wrap="square" lIns="121888" tIns="60944" rIns="121888" bIns="60944" rtlCol="0" anchor="t">
            <a:spAutoFit/>
          </a:bodyPr>
          <a:lstStyle/>
          <a:p>
            <a:pPr>
              <a:lnSpc>
                <a:spcPct val="95000"/>
              </a:lnSpc>
              <a:spcBef>
                <a:spcPct val="20000"/>
              </a:spcBef>
            </a:pPr>
            <a:br>
              <a:rPr lang="en-US" altLang="ja-JP" sz="3200" u="sng">
                <a:solidFill>
                  <a:schemeClr val="tx1">
                    <a:lumMod val="65000"/>
                    <a:lumOff val="35000"/>
                  </a:schemeClr>
                </a:solidFill>
                <a:latin typeface="Arial Narrow" panose="020B0606020202030204" pitchFamily="34" charset="0"/>
                <a:ea typeface="MS PGothic" pitchFamily="34" charset="-128"/>
              </a:rPr>
            </a:br>
            <a:r>
              <a:rPr lang="en-US" altLang="ja-JP" sz="3600" u="sng">
                <a:solidFill>
                  <a:schemeClr val="tx1">
                    <a:lumMod val="65000"/>
                    <a:lumOff val="35000"/>
                  </a:schemeClr>
                </a:solidFill>
                <a:latin typeface="Arial Narrow" panose="020B0606020202030204" pitchFamily="34" charset="0"/>
                <a:ea typeface="MS PGothic" pitchFamily="34" charset="-128"/>
              </a:rPr>
              <a:t>Unless something changes</a:t>
            </a:r>
            <a:r>
              <a:rPr lang="en-US" altLang="ja-JP" sz="3600">
                <a:solidFill>
                  <a:schemeClr val="tx1">
                    <a:lumMod val="65000"/>
                    <a:lumOff val="35000"/>
                  </a:schemeClr>
                </a:solidFill>
                <a:latin typeface="Arial Narrow" panose="020B0606020202030204" pitchFamily="34" charset="0"/>
                <a:ea typeface="MS PGothic" pitchFamily="34" charset="-128"/>
              </a:rPr>
              <a:t>,</a:t>
            </a:r>
          </a:p>
          <a:p>
            <a:pPr marL="692185" indent="-457223">
              <a:lnSpc>
                <a:spcPct val="95000"/>
              </a:lnSpc>
              <a:spcBef>
                <a:spcPct val="15000"/>
              </a:spcBef>
              <a:buFont typeface="Arial" panose="020B0604020202020204" pitchFamily="34" charset="0"/>
              <a:buChar char="•"/>
            </a:pPr>
            <a:r>
              <a:rPr lang="en-US" altLang="ja-JP" sz="3600" b="1">
                <a:solidFill>
                  <a:schemeClr val="tx1">
                    <a:lumMod val="65000"/>
                    <a:lumOff val="35000"/>
                  </a:schemeClr>
                </a:solidFill>
                <a:latin typeface="Arial Narrow" panose="020B0606020202030204" pitchFamily="34" charset="0"/>
                <a:ea typeface="MS PGothic" pitchFamily="34" charset="-128"/>
              </a:rPr>
              <a:t>Growing clubs</a:t>
            </a:r>
            <a:r>
              <a:rPr lang="en-US" altLang="ja-JP" sz="3600">
                <a:solidFill>
                  <a:schemeClr val="tx1">
                    <a:lumMod val="65000"/>
                    <a:lumOff val="35000"/>
                  </a:schemeClr>
                </a:solidFill>
                <a:latin typeface="Arial Narrow" panose="020B0606020202030204" pitchFamily="34" charset="0"/>
                <a:ea typeface="MS PGothic" pitchFamily="34" charset="-128"/>
              </a:rPr>
              <a:t> continue to </a:t>
            </a:r>
            <a:r>
              <a:rPr lang="en-US" altLang="ja-JP" sz="3600" u="sng">
                <a:solidFill>
                  <a:schemeClr val="tx1">
                    <a:lumMod val="65000"/>
                    <a:lumOff val="35000"/>
                  </a:schemeClr>
                </a:solidFill>
                <a:latin typeface="Arial Narrow" panose="020B0606020202030204" pitchFamily="34" charset="0"/>
                <a:ea typeface="MS PGothic" pitchFamily="34" charset="-128"/>
              </a:rPr>
              <a:t>grow</a:t>
            </a:r>
            <a:r>
              <a:rPr lang="en-US" altLang="ja-JP" sz="3600">
                <a:solidFill>
                  <a:schemeClr val="tx1">
                    <a:lumMod val="65000"/>
                    <a:lumOff val="35000"/>
                  </a:schemeClr>
                </a:solidFill>
                <a:latin typeface="Arial Narrow" panose="020B0606020202030204" pitchFamily="34" charset="0"/>
                <a:ea typeface="MS PGothic" pitchFamily="34" charset="-128"/>
              </a:rPr>
              <a:t> year after year </a:t>
            </a:r>
            <a:br>
              <a:rPr lang="en-US" altLang="ja-JP" sz="3600">
                <a:solidFill>
                  <a:schemeClr val="tx1">
                    <a:lumMod val="65000"/>
                    <a:lumOff val="35000"/>
                  </a:schemeClr>
                </a:solidFill>
                <a:latin typeface="Arial Narrow" panose="020B0606020202030204" pitchFamily="34" charset="0"/>
                <a:ea typeface="MS PGothic" pitchFamily="34" charset="-128"/>
              </a:rPr>
            </a:br>
            <a:r>
              <a:rPr lang="en-US" altLang="ja-JP" sz="3600">
                <a:solidFill>
                  <a:schemeClr val="tx1">
                    <a:lumMod val="65000"/>
                    <a:lumOff val="35000"/>
                  </a:schemeClr>
                </a:solidFill>
                <a:latin typeface="Arial Narrow" panose="020B0606020202030204" pitchFamily="34" charset="0"/>
                <a:ea typeface="MS PGothic" pitchFamily="34" charset="-128"/>
              </a:rPr>
              <a:t>(80%+ likelihood)</a:t>
            </a:r>
          </a:p>
          <a:p>
            <a:pPr marL="692185" indent="-457223">
              <a:lnSpc>
                <a:spcPct val="95000"/>
              </a:lnSpc>
              <a:spcBef>
                <a:spcPct val="15000"/>
              </a:spcBef>
              <a:buFont typeface="Arial" panose="020B0604020202020204" pitchFamily="34" charset="0"/>
              <a:buChar char="•"/>
            </a:pPr>
            <a:r>
              <a:rPr lang="en-US" altLang="ja-JP" sz="3600" b="1">
                <a:solidFill>
                  <a:schemeClr val="tx1">
                    <a:lumMod val="65000"/>
                    <a:lumOff val="35000"/>
                  </a:schemeClr>
                </a:solidFill>
                <a:latin typeface="Arial Narrow" panose="020B0606020202030204" pitchFamily="34" charset="0"/>
                <a:ea typeface="MS PGothic" pitchFamily="34" charset="-128"/>
              </a:rPr>
              <a:t>Declining clubs</a:t>
            </a:r>
            <a:r>
              <a:rPr lang="en-US" altLang="ja-JP" sz="3600">
                <a:solidFill>
                  <a:schemeClr val="tx1">
                    <a:lumMod val="65000"/>
                    <a:lumOff val="35000"/>
                  </a:schemeClr>
                </a:solidFill>
                <a:latin typeface="Arial Narrow" panose="020B0606020202030204" pitchFamily="34" charset="0"/>
                <a:ea typeface="MS PGothic" pitchFamily="34" charset="-128"/>
              </a:rPr>
              <a:t> continue to </a:t>
            </a:r>
            <a:r>
              <a:rPr lang="en-US" altLang="ja-JP" sz="3600" u="sng">
                <a:solidFill>
                  <a:schemeClr val="tx1">
                    <a:lumMod val="65000"/>
                    <a:lumOff val="35000"/>
                  </a:schemeClr>
                </a:solidFill>
                <a:latin typeface="Arial Narrow" panose="020B0606020202030204" pitchFamily="34" charset="0"/>
                <a:ea typeface="MS PGothic" pitchFamily="34" charset="-128"/>
              </a:rPr>
              <a:t>decline</a:t>
            </a:r>
            <a:r>
              <a:rPr lang="en-US" altLang="ja-JP" sz="3600">
                <a:solidFill>
                  <a:schemeClr val="tx1">
                    <a:lumMod val="65000"/>
                    <a:lumOff val="35000"/>
                  </a:schemeClr>
                </a:solidFill>
                <a:latin typeface="Arial Narrow" panose="020B0606020202030204" pitchFamily="34" charset="0"/>
                <a:ea typeface="MS PGothic" pitchFamily="34" charset="-128"/>
              </a:rPr>
              <a:t> year after year </a:t>
            </a:r>
            <a:br>
              <a:rPr lang="en-US" altLang="ja-JP" sz="3600">
                <a:solidFill>
                  <a:schemeClr val="tx1">
                    <a:lumMod val="65000"/>
                    <a:lumOff val="35000"/>
                  </a:schemeClr>
                </a:solidFill>
                <a:latin typeface="Arial Narrow" panose="020B0606020202030204" pitchFamily="34" charset="0"/>
                <a:ea typeface="MS PGothic" pitchFamily="34" charset="-128"/>
              </a:rPr>
            </a:br>
            <a:r>
              <a:rPr lang="en-US" altLang="ja-JP" sz="3600">
                <a:solidFill>
                  <a:schemeClr val="tx1">
                    <a:lumMod val="65000"/>
                    <a:lumOff val="35000"/>
                  </a:schemeClr>
                </a:solidFill>
                <a:latin typeface="Arial Narrow" panose="020B0606020202030204" pitchFamily="34" charset="0"/>
                <a:ea typeface="MS PGothic" pitchFamily="34" charset="-128"/>
              </a:rPr>
              <a:t>(80%+ likelihood)</a:t>
            </a:r>
          </a:p>
          <a:p>
            <a:pPr marL="692185" indent="-457223">
              <a:lnSpc>
                <a:spcPct val="95000"/>
              </a:lnSpc>
              <a:spcBef>
                <a:spcPct val="15000"/>
              </a:spcBef>
              <a:buFont typeface="Arial" panose="020B0604020202020204" pitchFamily="34" charset="0"/>
              <a:buChar char="•"/>
            </a:pPr>
            <a:r>
              <a:rPr lang="en-US" altLang="ja-JP" sz="3600" b="1">
                <a:solidFill>
                  <a:schemeClr val="tx1">
                    <a:lumMod val="65000"/>
                    <a:lumOff val="35000"/>
                  </a:schemeClr>
                </a:solidFill>
                <a:latin typeface="Arial Narrow" panose="020B0606020202030204" pitchFamily="34" charset="0"/>
                <a:ea typeface="MS PGothic" pitchFamily="34" charset="-128"/>
              </a:rPr>
              <a:t>Clubs “holding their own”</a:t>
            </a:r>
            <a:r>
              <a:rPr lang="en-US" altLang="ja-JP" sz="3600">
                <a:solidFill>
                  <a:schemeClr val="tx1">
                    <a:lumMod val="65000"/>
                    <a:lumOff val="35000"/>
                  </a:schemeClr>
                </a:solidFill>
                <a:latin typeface="Arial Narrow" panose="020B0606020202030204" pitchFamily="34" charset="0"/>
                <a:ea typeface="MS PGothic" pitchFamily="34" charset="-128"/>
              </a:rPr>
              <a:t> can go either way (fragile balance)</a:t>
            </a:r>
          </a:p>
          <a:p>
            <a:pPr defTabSz="609478"/>
            <a:endParaRPr lang="en-US" sz="2399">
              <a:solidFill>
                <a:prstClr val="black"/>
              </a:solidFill>
              <a:latin typeface="Arial" panose="020B0604020202020204"/>
            </a:endParaRPr>
          </a:p>
        </p:txBody>
      </p:sp>
      <p:sp>
        <p:nvSpPr>
          <p:cNvPr id="7" name="Text Placeholder 26">
            <a:extLst>
              <a:ext uri="{FF2B5EF4-FFF2-40B4-BE49-F238E27FC236}">
                <a16:creationId xmlns:a16="http://schemas.microsoft.com/office/drawing/2014/main" id="{1C3AA3C1-B9A2-322F-2CEA-F17B5BB91045}"/>
              </a:ext>
            </a:extLst>
          </p:cNvPr>
          <p:cNvSpPr txBox="1">
            <a:spLocks/>
          </p:cNvSpPr>
          <p:nvPr/>
        </p:nvSpPr>
        <p:spPr>
          <a:xfrm>
            <a:off x="431972" y="1607294"/>
            <a:ext cx="4937348" cy="1134767"/>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171" rtl="0" eaLnBrk="1" latinLnBrk="0" hangingPunct="1">
              <a:lnSpc>
                <a:spcPct val="90000"/>
              </a:lnSpc>
              <a:spcBef>
                <a:spcPts val="1000"/>
              </a:spcBef>
              <a:buFont typeface="Arial" panose="020B0604020202020204" pitchFamily="34" charset="0"/>
              <a:buNone/>
              <a:defRPr sz="4399" b="1" kern="1200" cap="all" baseline="0">
                <a:solidFill>
                  <a:schemeClr val="bg1"/>
                </a:solidFill>
                <a:latin typeface="+mj-lt"/>
                <a:ea typeface="+mn-ea"/>
                <a:cs typeface="+mn-cs"/>
              </a:defRPr>
            </a:lvl1pPr>
            <a:lvl2pPr marL="0" indent="0" algn="l" defTabSz="914171"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Arial" charset="0"/>
                <a:ea typeface="Arial" charset="0"/>
                <a:cs typeface="Arial" charset="0"/>
              </a:rPr>
              <a:t>Membership realities &amp; goal setting</a:t>
            </a:r>
            <a:endParaRPr lang="en-US" sz="4400"/>
          </a:p>
        </p:txBody>
      </p:sp>
      <p:sp>
        <p:nvSpPr>
          <p:cNvPr id="14" name="TextBox 13">
            <a:extLst>
              <a:ext uri="{FF2B5EF4-FFF2-40B4-BE49-F238E27FC236}">
                <a16:creationId xmlns:a16="http://schemas.microsoft.com/office/drawing/2014/main" id="{7D1A95B6-B507-B246-419A-9625E67AAE00}"/>
              </a:ext>
            </a:extLst>
          </p:cNvPr>
          <p:cNvSpPr txBox="1"/>
          <p:nvPr/>
        </p:nvSpPr>
        <p:spPr>
          <a:xfrm>
            <a:off x="431972" y="3017558"/>
            <a:ext cx="5275497" cy="3564053"/>
          </a:xfrm>
          <a:prstGeom prst="rect">
            <a:avLst/>
          </a:prstGeom>
          <a:noFill/>
        </p:spPr>
        <p:txBody>
          <a:bodyPr wrap="square">
            <a:spAutoFit/>
          </a:bodyPr>
          <a:lstStyle/>
          <a:p>
            <a:pPr>
              <a:lnSpc>
                <a:spcPct val="95000"/>
              </a:lnSpc>
              <a:spcBef>
                <a:spcPct val="20000"/>
              </a:spcBef>
            </a:pPr>
            <a:r>
              <a:rPr lang="en-US" altLang="ja-JP" sz="3200" dirty="0">
                <a:solidFill>
                  <a:srgbClr val="FFFFFF"/>
                </a:solidFill>
                <a:latin typeface="Arial Narrow"/>
                <a:ea typeface="MS PGothic"/>
                <a:cs typeface="Arial"/>
              </a:rPr>
              <a:t>Analyzed 6 years of membership trends from 16 Districts and 846 Rotary clubs</a:t>
            </a:r>
          </a:p>
          <a:p>
            <a:pPr>
              <a:lnSpc>
                <a:spcPct val="95000"/>
              </a:lnSpc>
              <a:spcBef>
                <a:spcPct val="20000"/>
              </a:spcBef>
            </a:pPr>
            <a:endParaRPr lang="en-US" altLang="ja-JP" sz="3200" dirty="0">
              <a:solidFill>
                <a:srgbClr val="FFFFFF"/>
              </a:solidFill>
              <a:latin typeface="Arial Narrow"/>
              <a:ea typeface="MS PGothic"/>
              <a:cs typeface="Arial"/>
            </a:endParaRPr>
          </a:p>
          <a:p>
            <a:pPr>
              <a:lnSpc>
                <a:spcPct val="95000"/>
              </a:lnSpc>
              <a:spcBef>
                <a:spcPct val="20000"/>
              </a:spcBef>
            </a:pPr>
            <a:r>
              <a:rPr lang="en-US" altLang="ja-JP" sz="3200" dirty="0">
                <a:solidFill>
                  <a:schemeClr val="bg1"/>
                </a:solidFill>
                <a:latin typeface="Arial Narrow" panose="020B0606020202030204" pitchFamily="34" charset="0"/>
                <a:ea typeface="MS PGothic" pitchFamily="34" charset="-128"/>
              </a:rPr>
              <a:t>The likelihood of membership </a:t>
            </a:r>
            <a:br>
              <a:rPr lang="en-US" altLang="ja-JP" sz="3200" dirty="0">
                <a:solidFill>
                  <a:schemeClr val="bg1"/>
                </a:solidFill>
                <a:latin typeface="Arial Narrow" panose="020B0606020202030204" pitchFamily="34" charset="0"/>
                <a:ea typeface="MS PGothic" pitchFamily="34" charset="-128"/>
              </a:rPr>
            </a:br>
            <a:r>
              <a:rPr lang="en-US" altLang="ja-JP" sz="3200" dirty="0">
                <a:solidFill>
                  <a:schemeClr val="bg1"/>
                </a:solidFill>
                <a:latin typeface="Arial Narrow" panose="020B0606020202030204" pitchFamily="34" charset="0"/>
                <a:ea typeface="MS PGothic" pitchFamily="34" charset="-128"/>
              </a:rPr>
              <a:t>growth in a given year is </a:t>
            </a:r>
            <a:br>
              <a:rPr lang="en-US" altLang="ja-JP" sz="3200" dirty="0">
                <a:solidFill>
                  <a:schemeClr val="bg1"/>
                </a:solidFill>
                <a:latin typeface="Arial Narrow" panose="020B0606020202030204" pitchFamily="34" charset="0"/>
                <a:ea typeface="MS PGothic" pitchFamily="34" charset="-128"/>
              </a:rPr>
            </a:br>
            <a:r>
              <a:rPr lang="en-US" altLang="ja-JP" sz="3200" b="1" dirty="0">
                <a:solidFill>
                  <a:schemeClr val="bg1"/>
                </a:solidFill>
                <a:latin typeface="Arial Narrow" panose="020B0606020202030204" pitchFamily="34" charset="0"/>
                <a:ea typeface="MS PGothic" pitchFamily="34" charset="-128"/>
              </a:rPr>
              <a:t>NOT RANDOM</a:t>
            </a:r>
          </a:p>
        </p:txBody>
      </p:sp>
    </p:spTree>
    <p:extLst>
      <p:ext uri="{BB962C8B-B14F-4D97-AF65-F5344CB8AC3E}">
        <p14:creationId xmlns:p14="http://schemas.microsoft.com/office/powerpoint/2010/main" val="196476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78"/>
          <a:stretch/>
        </p:blipFill>
        <p:spPr>
          <a:xfrm>
            <a:off x="3098800" y="265203"/>
            <a:ext cx="4947836" cy="632759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1CA4067-E798-F2EA-A2D9-39F4C5FBB2CA}"/>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75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8DDA825A-3348-4194-ACB3-D215CC82ECAE}"/>
              </a:ext>
            </a:extLst>
          </p:cNvPr>
          <p:cNvSpPr/>
          <p:nvPr/>
        </p:nvSpPr>
        <p:spPr>
          <a:xfrm>
            <a:off x="2532972" y="1391006"/>
            <a:ext cx="5594002" cy="4075988"/>
          </a:xfrm>
          <a:prstGeom prst="rect">
            <a:avLst/>
          </a:prstGeom>
          <a:solidFill>
            <a:srgbClr val="15458F"/>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8" name="Rectangle 34">
            <a:extLst>
              <a:ext uri="{FF2B5EF4-FFF2-40B4-BE49-F238E27FC236}">
                <a16:creationId xmlns:a16="http://schemas.microsoft.com/office/drawing/2014/main" id="{488C494F-4F4E-43ED-BF6C-C8316C7022E1}"/>
              </a:ext>
            </a:extLst>
          </p:cNvPr>
          <p:cNvSpPr/>
          <p:nvPr/>
        </p:nvSpPr>
        <p:spPr>
          <a:xfrm>
            <a:off x="2528291" y="1402007"/>
            <a:ext cx="1961107" cy="1406761"/>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2" name="TextBox 17">
            <a:extLst>
              <a:ext uri="{FF2B5EF4-FFF2-40B4-BE49-F238E27FC236}">
                <a16:creationId xmlns:a16="http://schemas.microsoft.com/office/drawing/2014/main" id="{C09DDCEF-55FB-402E-BA75-0D3773516AFC}"/>
              </a:ext>
            </a:extLst>
          </p:cNvPr>
          <p:cNvSpPr txBox="1"/>
          <p:nvPr/>
        </p:nvSpPr>
        <p:spPr>
          <a:xfrm>
            <a:off x="3917832" y="6199524"/>
            <a:ext cx="2838251"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Attrition Rate (%)</a:t>
            </a:r>
          </a:p>
        </p:txBody>
      </p:sp>
      <p:sp>
        <p:nvSpPr>
          <p:cNvPr id="13" name="TextBox 18">
            <a:extLst>
              <a:ext uri="{FF2B5EF4-FFF2-40B4-BE49-F238E27FC236}">
                <a16:creationId xmlns:a16="http://schemas.microsoft.com/office/drawing/2014/main" id="{79AB043B-AA88-49CF-883E-34D39DE1C414}"/>
              </a:ext>
            </a:extLst>
          </p:cNvPr>
          <p:cNvSpPr txBox="1"/>
          <p:nvPr/>
        </p:nvSpPr>
        <p:spPr>
          <a:xfrm rot="16200000">
            <a:off x="-515080" y="3099606"/>
            <a:ext cx="3120380"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Attraction Rate (%)</a:t>
            </a:r>
          </a:p>
        </p:txBody>
      </p:sp>
      <p:sp>
        <p:nvSpPr>
          <p:cNvPr id="24" name="TextBox 27">
            <a:extLst>
              <a:ext uri="{FF2B5EF4-FFF2-40B4-BE49-F238E27FC236}">
                <a16:creationId xmlns:a16="http://schemas.microsoft.com/office/drawing/2014/main" id="{743AD0B2-2860-4B3E-820D-55BEDF5DD7A0}"/>
              </a:ext>
            </a:extLst>
          </p:cNvPr>
          <p:cNvSpPr txBox="1"/>
          <p:nvPr/>
        </p:nvSpPr>
        <p:spPr>
          <a:xfrm>
            <a:off x="8528978" y="2164470"/>
            <a:ext cx="3205823" cy="523194"/>
          </a:xfrm>
          <a:prstGeom prst="rect">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Growing Membership</a:t>
            </a:r>
          </a:p>
        </p:txBody>
      </p:sp>
      <p:sp>
        <p:nvSpPr>
          <p:cNvPr id="25" name="TextBox 28">
            <a:extLst>
              <a:ext uri="{FF2B5EF4-FFF2-40B4-BE49-F238E27FC236}">
                <a16:creationId xmlns:a16="http://schemas.microsoft.com/office/drawing/2014/main" id="{AAFEB1C4-6DC3-43FC-8769-5F493FC9FDDB}"/>
              </a:ext>
            </a:extLst>
          </p:cNvPr>
          <p:cNvSpPr txBox="1"/>
          <p:nvPr/>
        </p:nvSpPr>
        <p:spPr>
          <a:xfrm>
            <a:off x="8528978" y="2836638"/>
            <a:ext cx="3205823" cy="5231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lvl1pPr>
          </a:lstStyle>
          <a:p>
            <a:pPr algn="ctr" defTabSz="609478"/>
            <a:r>
              <a:rPr sz="2800" b="1">
                <a:solidFill>
                  <a:prstClr val="black"/>
                </a:solidFill>
                <a:latin typeface="Arial Narrow" panose="020B0606020202030204" pitchFamily="34" charset="0"/>
              </a:rPr>
              <a:t>Steady Membership</a:t>
            </a:r>
          </a:p>
        </p:txBody>
      </p:sp>
      <p:sp>
        <p:nvSpPr>
          <p:cNvPr id="26" name="TextBox 29">
            <a:extLst>
              <a:ext uri="{FF2B5EF4-FFF2-40B4-BE49-F238E27FC236}">
                <a16:creationId xmlns:a16="http://schemas.microsoft.com/office/drawing/2014/main" id="{CDB47B85-5D25-42A9-B93C-212D57A495C8}"/>
              </a:ext>
            </a:extLst>
          </p:cNvPr>
          <p:cNvSpPr txBox="1"/>
          <p:nvPr/>
        </p:nvSpPr>
        <p:spPr>
          <a:xfrm>
            <a:off x="8528978" y="3508804"/>
            <a:ext cx="3205823" cy="523194"/>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Declining Membership</a:t>
            </a:r>
          </a:p>
        </p:txBody>
      </p:sp>
      <p:sp>
        <p:nvSpPr>
          <p:cNvPr id="27" name="TextBox 30">
            <a:extLst>
              <a:ext uri="{FF2B5EF4-FFF2-40B4-BE49-F238E27FC236}">
                <a16:creationId xmlns:a16="http://schemas.microsoft.com/office/drawing/2014/main" id="{FE924987-6A1B-4A06-BA48-FE7B60EF74EE}"/>
              </a:ext>
            </a:extLst>
          </p:cNvPr>
          <p:cNvSpPr txBox="1"/>
          <p:nvPr/>
        </p:nvSpPr>
        <p:spPr>
          <a:xfrm>
            <a:off x="9785490" y="1398592"/>
            <a:ext cx="528324" cy="461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200" u="sng">
                <a:solidFill>
                  <a:srgbClr val="FFFFFF"/>
                </a:solidFill>
              </a:defRPr>
            </a:lvl1pPr>
          </a:lstStyle>
          <a:p>
            <a:pPr defTabSz="609478"/>
            <a:r>
              <a:rPr sz="2399">
                <a:latin typeface="Arial Narrow" panose="020B0606020202030204" pitchFamily="34" charset="0"/>
              </a:rPr>
              <a:t>Key</a:t>
            </a:r>
          </a:p>
        </p:txBody>
      </p:sp>
      <p:sp>
        <p:nvSpPr>
          <p:cNvPr id="38" name="Rectangle 34">
            <a:extLst>
              <a:ext uri="{FF2B5EF4-FFF2-40B4-BE49-F238E27FC236}">
                <a16:creationId xmlns:a16="http://schemas.microsoft.com/office/drawing/2014/main" id="{488C494F-4F4E-43ED-BF6C-C8316C7022E1}"/>
              </a:ext>
            </a:extLst>
          </p:cNvPr>
          <p:cNvSpPr/>
          <p:nvPr/>
        </p:nvSpPr>
        <p:spPr>
          <a:xfrm>
            <a:off x="4490907" y="140200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7" name="Rectangle 3">
            <a:extLst>
              <a:ext uri="{FF2B5EF4-FFF2-40B4-BE49-F238E27FC236}">
                <a16:creationId xmlns:a16="http://schemas.microsoft.com/office/drawing/2014/main" id="{0AB06228-F303-4EC8-B6ED-AF509FE041A7}"/>
              </a:ext>
            </a:extLst>
          </p:cNvPr>
          <p:cNvSpPr/>
          <p:nvPr/>
        </p:nvSpPr>
        <p:spPr>
          <a:xfrm>
            <a:off x="2529590" y="2799712"/>
            <a:ext cx="1946118" cy="1296656"/>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9" name="Rectangle 35">
            <a:extLst>
              <a:ext uri="{FF2B5EF4-FFF2-40B4-BE49-F238E27FC236}">
                <a16:creationId xmlns:a16="http://schemas.microsoft.com/office/drawing/2014/main" id="{5CA30C29-CD48-497C-89CD-A10CE7858B22}"/>
              </a:ext>
            </a:extLst>
          </p:cNvPr>
          <p:cNvSpPr/>
          <p:nvPr/>
        </p:nvSpPr>
        <p:spPr>
          <a:xfrm>
            <a:off x="4475708" y="4106098"/>
            <a:ext cx="1816994" cy="136442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0" name="Rectangle 36">
            <a:extLst>
              <a:ext uri="{FF2B5EF4-FFF2-40B4-BE49-F238E27FC236}">
                <a16:creationId xmlns:a16="http://schemas.microsoft.com/office/drawing/2014/main" id="{B484A018-861E-4158-9EFF-75EE45673EF5}"/>
              </a:ext>
            </a:extLst>
          </p:cNvPr>
          <p:cNvSpPr/>
          <p:nvPr/>
        </p:nvSpPr>
        <p:spPr>
          <a:xfrm>
            <a:off x="6292701" y="2785733"/>
            <a:ext cx="1834272" cy="1320365"/>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 name="TextBox 1">
            <a:extLst>
              <a:ext uri="{FF2B5EF4-FFF2-40B4-BE49-F238E27FC236}">
                <a16:creationId xmlns:a16="http://schemas.microsoft.com/office/drawing/2014/main" id="{76885015-3468-469F-9FE3-072B5FE45DAC}"/>
              </a:ext>
            </a:extLst>
          </p:cNvPr>
          <p:cNvSpPr txBox="1"/>
          <p:nvPr/>
        </p:nvSpPr>
        <p:spPr>
          <a:xfrm>
            <a:off x="1376034" y="4419342"/>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1" name="TextBox 40">
            <a:extLst>
              <a:ext uri="{FF2B5EF4-FFF2-40B4-BE49-F238E27FC236}">
                <a16:creationId xmlns:a16="http://schemas.microsoft.com/office/drawing/2014/main" id="{0D08D93C-CB95-448C-8A72-D9C37D645018}"/>
              </a:ext>
            </a:extLst>
          </p:cNvPr>
          <p:cNvSpPr txBox="1"/>
          <p:nvPr/>
        </p:nvSpPr>
        <p:spPr>
          <a:xfrm>
            <a:off x="2976786" y="5521997"/>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2" name="TextBox 41">
            <a:extLst>
              <a:ext uri="{FF2B5EF4-FFF2-40B4-BE49-F238E27FC236}">
                <a16:creationId xmlns:a16="http://schemas.microsoft.com/office/drawing/2014/main" id="{08785D7A-EAD6-4457-8473-5B2A16E09D5B}"/>
              </a:ext>
            </a:extLst>
          </p:cNvPr>
          <p:cNvSpPr txBox="1"/>
          <p:nvPr/>
        </p:nvSpPr>
        <p:spPr>
          <a:xfrm>
            <a:off x="1337420" y="1733048"/>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(&gt;15%)</a:t>
            </a:r>
          </a:p>
        </p:txBody>
      </p:sp>
      <p:sp>
        <p:nvSpPr>
          <p:cNvPr id="43" name="TextBox 42">
            <a:extLst>
              <a:ext uri="{FF2B5EF4-FFF2-40B4-BE49-F238E27FC236}">
                <a16:creationId xmlns:a16="http://schemas.microsoft.com/office/drawing/2014/main" id="{DC0A1121-3F1E-4940-B817-9345625701B3}"/>
              </a:ext>
            </a:extLst>
          </p:cNvPr>
          <p:cNvSpPr txBox="1"/>
          <p:nvPr/>
        </p:nvSpPr>
        <p:spPr>
          <a:xfrm>
            <a:off x="6638668" y="5498955"/>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(&gt;18%)</a:t>
            </a:r>
          </a:p>
        </p:txBody>
      </p:sp>
      <p:sp>
        <p:nvSpPr>
          <p:cNvPr id="3" name="Oval 2"/>
          <p:cNvSpPr/>
          <p:nvPr/>
        </p:nvSpPr>
        <p:spPr>
          <a:xfrm>
            <a:off x="2893320" y="5472547"/>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44" name="Oval 43"/>
          <p:cNvSpPr/>
          <p:nvPr/>
        </p:nvSpPr>
        <p:spPr>
          <a:xfrm>
            <a:off x="1262501" y="1686126"/>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grpSp>
        <p:nvGrpSpPr>
          <p:cNvPr id="14" name="Rectangle 21">
            <a:extLst>
              <a:ext uri="{FF2B5EF4-FFF2-40B4-BE49-F238E27FC236}">
                <a16:creationId xmlns:a16="http://schemas.microsoft.com/office/drawing/2014/main" id="{80D7AFF7-8FE5-4344-B861-D43342DDAA2F}"/>
              </a:ext>
            </a:extLst>
          </p:cNvPr>
          <p:cNvGrpSpPr/>
          <p:nvPr/>
        </p:nvGrpSpPr>
        <p:grpSpPr>
          <a:xfrm>
            <a:off x="2549680" y="1419310"/>
            <a:ext cx="1946120" cy="1399367"/>
            <a:chOff x="-1" y="-1"/>
            <a:chExt cx="2595500" cy="1866308"/>
          </a:xfrm>
        </p:grpSpPr>
        <p:sp>
          <p:nvSpPr>
            <p:cNvPr id="15"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6" name="Growth Culture">
              <a:extLst>
                <a:ext uri="{FF2B5EF4-FFF2-40B4-BE49-F238E27FC236}">
                  <a16:creationId xmlns:a16="http://schemas.microsoft.com/office/drawing/2014/main" id="{858DBF09-0495-4EBF-ABD6-6184EE3E9CE5}"/>
                </a:ext>
              </a:extLst>
            </p:cNvPr>
            <p:cNvSpPr txBox="1"/>
            <p:nvPr/>
          </p:nvSpPr>
          <p:spPr>
            <a:xfrm>
              <a:off x="73659" y="225099"/>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 Culture</a:t>
              </a:r>
            </a:p>
          </p:txBody>
        </p:sp>
      </p:grpSp>
      <p:sp>
        <p:nvSpPr>
          <p:cNvPr id="29" name="Rectangle 36">
            <a:extLst>
              <a:ext uri="{FF2B5EF4-FFF2-40B4-BE49-F238E27FC236}">
                <a16:creationId xmlns:a16="http://schemas.microsoft.com/office/drawing/2014/main" id="{B484A018-861E-4158-9EFF-75EE45673EF5}"/>
              </a:ext>
            </a:extLst>
          </p:cNvPr>
          <p:cNvSpPr/>
          <p:nvPr/>
        </p:nvSpPr>
        <p:spPr>
          <a:xfrm>
            <a:off x="6292702" y="4107001"/>
            <a:ext cx="1834272" cy="137062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5" name="Text Placeholder 1">
            <a:extLst>
              <a:ext uri="{FF2B5EF4-FFF2-40B4-BE49-F238E27FC236}">
                <a16:creationId xmlns:a16="http://schemas.microsoft.com/office/drawing/2014/main" id="{62EE5153-4ED3-A4DF-CCAA-972D7363A764}"/>
              </a:ext>
            </a:extLst>
          </p:cNvPr>
          <p:cNvSpPr txBox="1">
            <a:spLocks/>
          </p:cNvSpPr>
          <p:nvPr/>
        </p:nvSpPr>
        <p:spPr>
          <a:xfrm>
            <a:off x="534298" y="34504"/>
            <a:ext cx="6526226" cy="851297"/>
          </a:xfrm>
          <a:prstGeom prst="rect">
            <a:avLst/>
          </a:prstGeom>
          <a:ln w="25400">
            <a:noFill/>
          </a:ln>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300" b="1" kern="1200" cap="all" baseline="0">
                <a:solidFill>
                  <a:schemeClr val="bg1"/>
                </a:solidFill>
                <a:latin typeface="+mj-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34">
              <a:defRPr/>
            </a:pPr>
            <a:r>
              <a:rPr lang="en-US">
                <a:solidFill>
                  <a:srgbClr val="17458F"/>
                </a:solidFill>
                <a:latin typeface="Arial" panose="020B0604020202020204"/>
              </a:rPr>
              <a:t>Common club patterns</a:t>
            </a:r>
          </a:p>
        </p:txBody>
      </p:sp>
      <p:sp>
        <p:nvSpPr>
          <p:cNvPr id="36" name="Rectangle 35">
            <a:extLst>
              <a:ext uri="{FF2B5EF4-FFF2-40B4-BE49-F238E27FC236}">
                <a16:creationId xmlns:a16="http://schemas.microsoft.com/office/drawing/2014/main" id="{99DE1F53-B37B-E13F-C92E-3CC2D1FA9D52}"/>
              </a:ext>
            </a:extLst>
          </p:cNvPr>
          <p:cNvSpPr/>
          <p:nvPr/>
        </p:nvSpPr>
        <p:spPr>
          <a:xfrm>
            <a:off x="628910" y="135242"/>
            <a:ext cx="1265274" cy="136922"/>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45" name="Rectangle 44">
            <a:extLst>
              <a:ext uri="{FF2B5EF4-FFF2-40B4-BE49-F238E27FC236}">
                <a16:creationId xmlns:a16="http://schemas.microsoft.com/office/drawing/2014/main" id="{93F0661F-A591-450B-0537-1654EED594F2}"/>
              </a:ext>
            </a:extLst>
          </p:cNvPr>
          <p:cNvSpPr/>
          <p:nvPr/>
        </p:nvSpPr>
        <p:spPr>
          <a:xfrm>
            <a:off x="628909" y="948204"/>
            <a:ext cx="5730949" cy="93515"/>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4" name="Rectangle 3">
            <a:extLst>
              <a:ext uri="{FF2B5EF4-FFF2-40B4-BE49-F238E27FC236}">
                <a16:creationId xmlns:a16="http://schemas.microsoft.com/office/drawing/2014/main" id="{4D0BF91A-5BBA-3A84-E321-88F44909A581}"/>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6778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1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8DDA825A-3348-4194-ACB3-D215CC82ECAE}"/>
              </a:ext>
            </a:extLst>
          </p:cNvPr>
          <p:cNvSpPr/>
          <p:nvPr/>
        </p:nvSpPr>
        <p:spPr>
          <a:xfrm>
            <a:off x="2532972" y="1391006"/>
            <a:ext cx="5594002" cy="4075988"/>
          </a:xfrm>
          <a:prstGeom prst="rect">
            <a:avLst/>
          </a:prstGeom>
          <a:solidFill>
            <a:srgbClr val="15458F"/>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2" name="TextBox 17">
            <a:extLst>
              <a:ext uri="{FF2B5EF4-FFF2-40B4-BE49-F238E27FC236}">
                <a16:creationId xmlns:a16="http://schemas.microsoft.com/office/drawing/2014/main" id="{C09DDCEF-55FB-402E-BA75-0D3773516AFC}"/>
              </a:ext>
            </a:extLst>
          </p:cNvPr>
          <p:cNvSpPr txBox="1"/>
          <p:nvPr/>
        </p:nvSpPr>
        <p:spPr>
          <a:xfrm>
            <a:off x="3917832" y="6199524"/>
            <a:ext cx="2838251"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Attrition Rate (%)</a:t>
            </a:r>
          </a:p>
        </p:txBody>
      </p:sp>
      <p:sp>
        <p:nvSpPr>
          <p:cNvPr id="13" name="TextBox 18">
            <a:extLst>
              <a:ext uri="{FF2B5EF4-FFF2-40B4-BE49-F238E27FC236}">
                <a16:creationId xmlns:a16="http://schemas.microsoft.com/office/drawing/2014/main" id="{79AB043B-AA88-49CF-883E-34D39DE1C414}"/>
              </a:ext>
            </a:extLst>
          </p:cNvPr>
          <p:cNvSpPr txBox="1"/>
          <p:nvPr/>
        </p:nvSpPr>
        <p:spPr>
          <a:xfrm rot="16200000">
            <a:off x="-515080" y="3099606"/>
            <a:ext cx="3120380"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Attraction Rate (%)</a:t>
            </a:r>
          </a:p>
        </p:txBody>
      </p:sp>
      <p:sp>
        <p:nvSpPr>
          <p:cNvPr id="27" name="TextBox 30">
            <a:extLst>
              <a:ext uri="{FF2B5EF4-FFF2-40B4-BE49-F238E27FC236}">
                <a16:creationId xmlns:a16="http://schemas.microsoft.com/office/drawing/2014/main" id="{FE924987-6A1B-4A06-BA48-FE7B60EF74EE}"/>
              </a:ext>
            </a:extLst>
          </p:cNvPr>
          <p:cNvSpPr txBox="1"/>
          <p:nvPr/>
        </p:nvSpPr>
        <p:spPr>
          <a:xfrm>
            <a:off x="9785490" y="1398592"/>
            <a:ext cx="528324" cy="461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200" u="sng">
                <a:solidFill>
                  <a:srgbClr val="FFFFFF"/>
                </a:solidFill>
              </a:defRPr>
            </a:lvl1pPr>
          </a:lstStyle>
          <a:p>
            <a:pPr defTabSz="609478"/>
            <a:r>
              <a:rPr sz="2399">
                <a:latin typeface="Arial Narrow" panose="020B0606020202030204" pitchFamily="34" charset="0"/>
              </a:rPr>
              <a:t>Key</a:t>
            </a:r>
          </a:p>
        </p:txBody>
      </p:sp>
      <p:sp>
        <p:nvSpPr>
          <p:cNvPr id="37" name="Rectangle 3">
            <a:extLst>
              <a:ext uri="{FF2B5EF4-FFF2-40B4-BE49-F238E27FC236}">
                <a16:creationId xmlns:a16="http://schemas.microsoft.com/office/drawing/2014/main" id="{0AB06228-F303-4EC8-B6ED-AF509FE041A7}"/>
              </a:ext>
            </a:extLst>
          </p:cNvPr>
          <p:cNvSpPr/>
          <p:nvPr/>
        </p:nvSpPr>
        <p:spPr>
          <a:xfrm>
            <a:off x="2529590" y="2799712"/>
            <a:ext cx="1946118" cy="1296656"/>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9" name="Rectangle 35">
            <a:extLst>
              <a:ext uri="{FF2B5EF4-FFF2-40B4-BE49-F238E27FC236}">
                <a16:creationId xmlns:a16="http://schemas.microsoft.com/office/drawing/2014/main" id="{5CA30C29-CD48-497C-89CD-A10CE7858B22}"/>
              </a:ext>
            </a:extLst>
          </p:cNvPr>
          <p:cNvSpPr/>
          <p:nvPr/>
        </p:nvSpPr>
        <p:spPr>
          <a:xfrm>
            <a:off x="4494108" y="4087288"/>
            <a:ext cx="1784150" cy="138323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0" name="Rectangle 36">
            <a:extLst>
              <a:ext uri="{FF2B5EF4-FFF2-40B4-BE49-F238E27FC236}">
                <a16:creationId xmlns:a16="http://schemas.microsoft.com/office/drawing/2014/main" id="{B484A018-861E-4158-9EFF-75EE45673EF5}"/>
              </a:ext>
            </a:extLst>
          </p:cNvPr>
          <p:cNvSpPr/>
          <p:nvPr/>
        </p:nvSpPr>
        <p:spPr>
          <a:xfrm>
            <a:off x="6279013" y="2776003"/>
            <a:ext cx="1847961" cy="1320365"/>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 name="TextBox 1">
            <a:extLst>
              <a:ext uri="{FF2B5EF4-FFF2-40B4-BE49-F238E27FC236}">
                <a16:creationId xmlns:a16="http://schemas.microsoft.com/office/drawing/2014/main" id="{76885015-3468-469F-9FE3-072B5FE45DAC}"/>
              </a:ext>
            </a:extLst>
          </p:cNvPr>
          <p:cNvSpPr txBox="1"/>
          <p:nvPr/>
        </p:nvSpPr>
        <p:spPr>
          <a:xfrm>
            <a:off x="1376034" y="4419342"/>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1" name="TextBox 40">
            <a:extLst>
              <a:ext uri="{FF2B5EF4-FFF2-40B4-BE49-F238E27FC236}">
                <a16:creationId xmlns:a16="http://schemas.microsoft.com/office/drawing/2014/main" id="{0D08D93C-CB95-448C-8A72-D9C37D645018}"/>
              </a:ext>
            </a:extLst>
          </p:cNvPr>
          <p:cNvSpPr txBox="1"/>
          <p:nvPr/>
        </p:nvSpPr>
        <p:spPr>
          <a:xfrm>
            <a:off x="2976786" y="5521997"/>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2" name="TextBox 41">
            <a:extLst>
              <a:ext uri="{FF2B5EF4-FFF2-40B4-BE49-F238E27FC236}">
                <a16:creationId xmlns:a16="http://schemas.microsoft.com/office/drawing/2014/main" id="{08785D7A-EAD6-4457-8473-5B2A16E09D5B}"/>
              </a:ext>
            </a:extLst>
          </p:cNvPr>
          <p:cNvSpPr txBox="1"/>
          <p:nvPr/>
        </p:nvSpPr>
        <p:spPr>
          <a:xfrm>
            <a:off x="1337420" y="1733048"/>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(&gt;15%)</a:t>
            </a:r>
          </a:p>
        </p:txBody>
      </p:sp>
      <p:sp>
        <p:nvSpPr>
          <p:cNvPr id="43" name="TextBox 42">
            <a:extLst>
              <a:ext uri="{FF2B5EF4-FFF2-40B4-BE49-F238E27FC236}">
                <a16:creationId xmlns:a16="http://schemas.microsoft.com/office/drawing/2014/main" id="{DC0A1121-3F1E-4940-B817-9345625701B3}"/>
              </a:ext>
            </a:extLst>
          </p:cNvPr>
          <p:cNvSpPr txBox="1"/>
          <p:nvPr/>
        </p:nvSpPr>
        <p:spPr>
          <a:xfrm>
            <a:off x="6638668" y="5498955"/>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(&gt;18%)</a:t>
            </a:r>
          </a:p>
        </p:txBody>
      </p:sp>
      <p:sp>
        <p:nvSpPr>
          <p:cNvPr id="44" name="Oval 43"/>
          <p:cNvSpPr/>
          <p:nvPr/>
        </p:nvSpPr>
        <p:spPr>
          <a:xfrm>
            <a:off x="6563749" y="5470526"/>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45" name="Oval 44"/>
          <p:cNvSpPr/>
          <p:nvPr/>
        </p:nvSpPr>
        <p:spPr>
          <a:xfrm>
            <a:off x="1308480" y="4436370"/>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28" name="Rectangle 36">
            <a:extLst>
              <a:ext uri="{FF2B5EF4-FFF2-40B4-BE49-F238E27FC236}">
                <a16:creationId xmlns:a16="http://schemas.microsoft.com/office/drawing/2014/main" id="{B484A018-861E-4158-9EFF-75EE45673EF5}"/>
              </a:ext>
            </a:extLst>
          </p:cNvPr>
          <p:cNvSpPr/>
          <p:nvPr/>
        </p:nvSpPr>
        <p:spPr>
          <a:xfrm>
            <a:off x="6282069" y="4087288"/>
            <a:ext cx="1844905" cy="1385259"/>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17" name="Rectangle 22">
            <a:extLst>
              <a:ext uri="{FF2B5EF4-FFF2-40B4-BE49-F238E27FC236}">
                <a16:creationId xmlns:a16="http://schemas.microsoft.com/office/drawing/2014/main" id="{A08DCB79-BCE6-4038-BB20-1871A7BB67A4}"/>
              </a:ext>
            </a:extLst>
          </p:cNvPr>
          <p:cNvGrpSpPr/>
          <p:nvPr/>
        </p:nvGrpSpPr>
        <p:grpSpPr>
          <a:xfrm>
            <a:off x="6285496" y="4106672"/>
            <a:ext cx="1834993" cy="1367101"/>
            <a:chOff x="43542" y="-10842"/>
            <a:chExt cx="2487112" cy="1823274"/>
          </a:xfrm>
        </p:grpSpPr>
        <p:sp>
          <p:nvSpPr>
            <p:cNvPr id="18" name="Rectangle">
              <a:extLst>
                <a:ext uri="{FF2B5EF4-FFF2-40B4-BE49-F238E27FC236}">
                  <a16:creationId xmlns:a16="http://schemas.microsoft.com/office/drawing/2014/main" id="{2DE95250-5EBC-4DD5-91CE-759A735AC0D7}"/>
                </a:ext>
              </a:extLst>
            </p:cNvPr>
            <p:cNvSpPr/>
            <p:nvPr/>
          </p:nvSpPr>
          <p:spPr>
            <a:xfrm>
              <a:off x="43542" y="-10842"/>
              <a:ext cx="2487112" cy="1823274"/>
            </a:xfrm>
            <a:prstGeom prst="rect">
              <a:avLst/>
            </a:prstGeom>
            <a:solidFill>
              <a:srgbClr val="FF00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9" name="Danger Zone">
              <a:extLst>
                <a:ext uri="{FF2B5EF4-FFF2-40B4-BE49-F238E27FC236}">
                  <a16:creationId xmlns:a16="http://schemas.microsoft.com/office/drawing/2014/main" id="{FB44FCAA-FD07-4300-BBB9-DB860C26B976}"/>
                </a:ext>
              </a:extLst>
            </p:cNvPr>
            <p:cNvSpPr txBox="1"/>
            <p:nvPr/>
          </p:nvSpPr>
          <p:spPr>
            <a:xfrm>
              <a:off x="73659" y="203584"/>
              <a:ext cx="2339790" cy="1416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Danger Zone</a:t>
              </a:r>
            </a:p>
          </p:txBody>
        </p:sp>
      </p:grpSp>
      <p:sp>
        <p:nvSpPr>
          <p:cNvPr id="29" name="Rectangle 34">
            <a:extLst>
              <a:ext uri="{FF2B5EF4-FFF2-40B4-BE49-F238E27FC236}">
                <a16:creationId xmlns:a16="http://schemas.microsoft.com/office/drawing/2014/main" id="{488C494F-4F4E-43ED-BF6C-C8316C7022E1}"/>
              </a:ext>
            </a:extLst>
          </p:cNvPr>
          <p:cNvSpPr/>
          <p:nvPr/>
        </p:nvSpPr>
        <p:spPr>
          <a:xfrm>
            <a:off x="4490907" y="140200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30" name="Rectangle 21">
            <a:extLst>
              <a:ext uri="{FF2B5EF4-FFF2-40B4-BE49-F238E27FC236}">
                <a16:creationId xmlns:a16="http://schemas.microsoft.com/office/drawing/2014/main" id="{80D7AFF7-8FE5-4344-B861-D43342DDAA2F}"/>
              </a:ext>
            </a:extLst>
          </p:cNvPr>
          <p:cNvGrpSpPr/>
          <p:nvPr/>
        </p:nvGrpSpPr>
        <p:grpSpPr>
          <a:xfrm>
            <a:off x="2549680" y="1419310"/>
            <a:ext cx="1946120" cy="1399367"/>
            <a:chOff x="-1" y="-1"/>
            <a:chExt cx="2595500" cy="1866308"/>
          </a:xfrm>
        </p:grpSpPr>
        <p:sp>
          <p:nvSpPr>
            <p:cNvPr id="31"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2" name="Growth Culture">
              <a:extLst>
                <a:ext uri="{FF2B5EF4-FFF2-40B4-BE49-F238E27FC236}">
                  <a16:creationId xmlns:a16="http://schemas.microsoft.com/office/drawing/2014/main" id="{858DBF09-0495-4EBF-ABD6-6184EE3E9CE5}"/>
                </a:ext>
              </a:extLst>
            </p:cNvPr>
            <p:cNvSpPr txBox="1"/>
            <p:nvPr/>
          </p:nvSpPr>
          <p:spPr>
            <a:xfrm>
              <a:off x="73659" y="225100"/>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a:t>
              </a:r>
              <a:br>
                <a:rPr lang="en-US" sz="3150">
                  <a:latin typeface="Arial Narrow" panose="020B0606020202030204" pitchFamily="34" charset="0"/>
                </a:rPr>
              </a:br>
              <a:r>
                <a:rPr sz="3150">
                  <a:latin typeface="Arial Narrow" panose="020B0606020202030204" pitchFamily="34" charset="0"/>
                </a:rPr>
                <a:t>Culture</a:t>
              </a:r>
            </a:p>
          </p:txBody>
        </p:sp>
      </p:grpSp>
      <p:sp>
        <p:nvSpPr>
          <p:cNvPr id="33" name="Text Placeholder 1">
            <a:extLst>
              <a:ext uri="{FF2B5EF4-FFF2-40B4-BE49-F238E27FC236}">
                <a16:creationId xmlns:a16="http://schemas.microsoft.com/office/drawing/2014/main" id="{08B4EF74-B6E2-C486-ADC5-47F3BD406656}"/>
              </a:ext>
            </a:extLst>
          </p:cNvPr>
          <p:cNvSpPr txBox="1">
            <a:spLocks/>
          </p:cNvSpPr>
          <p:nvPr/>
        </p:nvSpPr>
        <p:spPr>
          <a:xfrm>
            <a:off x="534298" y="34504"/>
            <a:ext cx="6526226" cy="851297"/>
          </a:xfrm>
          <a:prstGeom prst="rect">
            <a:avLst/>
          </a:prstGeom>
          <a:ln w="25400">
            <a:noFill/>
          </a:ln>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300" b="1" kern="1200" cap="all" baseline="0">
                <a:solidFill>
                  <a:schemeClr val="bg1"/>
                </a:solidFill>
                <a:latin typeface="+mj-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34">
              <a:defRPr/>
            </a:pPr>
            <a:r>
              <a:rPr lang="en-US">
                <a:solidFill>
                  <a:srgbClr val="17458F"/>
                </a:solidFill>
                <a:latin typeface="Arial" panose="020B0604020202020204"/>
              </a:rPr>
              <a:t>Common club patterns</a:t>
            </a:r>
          </a:p>
        </p:txBody>
      </p:sp>
      <p:sp>
        <p:nvSpPr>
          <p:cNvPr id="34" name="Rectangle 33">
            <a:extLst>
              <a:ext uri="{FF2B5EF4-FFF2-40B4-BE49-F238E27FC236}">
                <a16:creationId xmlns:a16="http://schemas.microsoft.com/office/drawing/2014/main" id="{CF4D32D9-F52C-CA71-533D-6151C42A39F8}"/>
              </a:ext>
            </a:extLst>
          </p:cNvPr>
          <p:cNvSpPr/>
          <p:nvPr/>
        </p:nvSpPr>
        <p:spPr>
          <a:xfrm>
            <a:off x="628910" y="135242"/>
            <a:ext cx="1265274" cy="136922"/>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35" name="Rectangle 34">
            <a:extLst>
              <a:ext uri="{FF2B5EF4-FFF2-40B4-BE49-F238E27FC236}">
                <a16:creationId xmlns:a16="http://schemas.microsoft.com/office/drawing/2014/main" id="{F5DC5CC4-FB31-8587-9021-B536842C95B8}"/>
              </a:ext>
            </a:extLst>
          </p:cNvPr>
          <p:cNvSpPr/>
          <p:nvPr/>
        </p:nvSpPr>
        <p:spPr>
          <a:xfrm>
            <a:off x="628909" y="948204"/>
            <a:ext cx="5730949" cy="93515"/>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36" name="TextBox 27">
            <a:extLst>
              <a:ext uri="{FF2B5EF4-FFF2-40B4-BE49-F238E27FC236}">
                <a16:creationId xmlns:a16="http://schemas.microsoft.com/office/drawing/2014/main" id="{1AA1D2C9-672D-E89B-594E-EDE2C9169798}"/>
              </a:ext>
            </a:extLst>
          </p:cNvPr>
          <p:cNvSpPr txBox="1"/>
          <p:nvPr/>
        </p:nvSpPr>
        <p:spPr>
          <a:xfrm>
            <a:off x="8528978" y="2164470"/>
            <a:ext cx="3205823" cy="523194"/>
          </a:xfrm>
          <a:prstGeom prst="rect">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Growing Membership</a:t>
            </a:r>
          </a:p>
        </p:txBody>
      </p:sp>
      <p:sp>
        <p:nvSpPr>
          <p:cNvPr id="38" name="TextBox 28">
            <a:extLst>
              <a:ext uri="{FF2B5EF4-FFF2-40B4-BE49-F238E27FC236}">
                <a16:creationId xmlns:a16="http://schemas.microsoft.com/office/drawing/2014/main" id="{BA2671F8-76A1-DB21-353D-88A0F54CC008}"/>
              </a:ext>
            </a:extLst>
          </p:cNvPr>
          <p:cNvSpPr txBox="1"/>
          <p:nvPr/>
        </p:nvSpPr>
        <p:spPr>
          <a:xfrm>
            <a:off x="8528978" y="2836638"/>
            <a:ext cx="3205823" cy="5231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lvl1pPr>
          </a:lstStyle>
          <a:p>
            <a:pPr algn="ctr" defTabSz="609478"/>
            <a:r>
              <a:rPr sz="2800" b="1">
                <a:solidFill>
                  <a:prstClr val="black"/>
                </a:solidFill>
                <a:latin typeface="Arial Narrow" panose="020B0606020202030204" pitchFamily="34" charset="0"/>
              </a:rPr>
              <a:t>Steady Membership</a:t>
            </a:r>
          </a:p>
        </p:txBody>
      </p:sp>
      <p:sp>
        <p:nvSpPr>
          <p:cNvPr id="46" name="TextBox 29">
            <a:extLst>
              <a:ext uri="{FF2B5EF4-FFF2-40B4-BE49-F238E27FC236}">
                <a16:creationId xmlns:a16="http://schemas.microsoft.com/office/drawing/2014/main" id="{411F2EED-9911-B6B6-8D38-62C8103A9764}"/>
              </a:ext>
            </a:extLst>
          </p:cNvPr>
          <p:cNvSpPr txBox="1"/>
          <p:nvPr/>
        </p:nvSpPr>
        <p:spPr>
          <a:xfrm>
            <a:off x="8528978" y="3508804"/>
            <a:ext cx="3205823" cy="523194"/>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Declining Membership</a:t>
            </a:r>
          </a:p>
        </p:txBody>
      </p:sp>
      <p:sp>
        <p:nvSpPr>
          <p:cNvPr id="3" name="Rectangle 2">
            <a:extLst>
              <a:ext uri="{FF2B5EF4-FFF2-40B4-BE49-F238E27FC236}">
                <a16:creationId xmlns:a16="http://schemas.microsoft.com/office/drawing/2014/main" id="{497086FC-F723-F88D-4476-BDCE4E423DC3}"/>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283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1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8DDA825A-3348-4194-ACB3-D215CC82ECAE}"/>
              </a:ext>
            </a:extLst>
          </p:cNvPr>
          <p:cNvSpPr/>
          <p:nvPr/>
        </p:nvSpPr>
        <p:spPr>
          <a:xfrm>
            <a:off x="2532972" y="1391006"/>
            <a:ext cx="5594002" cy="4075988"/>
          </a:xfrm>
          <a:prstGeom prst="rect">
            <a:avLst/>
          </a:prstGeom>
          <a:solidFill>
            <a:srgbClr val="15458F"/>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12" name="TextBox 17">
            <a:extLst>
              <a:ext uri="{FF2B5EF4-FFF2-40B4-BE49-F238E27FC236}">
                <a16:creationId xmlns:a16="http://schemas.microsoft.com/office/drawing/2014/main" id="{C09DDCEF-55FB-402E-BA75-0D3773516AFC}"/>
              </a:ext>
            </a:extLst>
          </p:cNvPr>
          <p:cNvSpPr txBox="1"/>
          <p:nvPr/>
        </p:nvSpPr>
        <p:spPr>
          <a:xfrm>
            <a:off x="3917832" y="6199524"/>
            <a:ext cx="2838251"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Attrition Rate (%)</a:t>
            </a:r>
          </a:p>
        </p:txBody>
      </p:sp>
      <p:sp>
        <p:nvSpPr>
          <p:cNvPr id="13" name="TextBox 18">
            <a:extLst>
              <a:ext uri="{FF2B5EF4-FFF2-40B4-BE49-F238E27FC236}">
                <a16:creationId xmlns:a16="http://schemas.microsoft.com/office/drawing/2014/main" id="{79AB043B-AA88-49CF-883E-34D39DE1C414}"/>
              </a:ext>
            </a:extLst>
          </p:cNvPr>
          <p:cNvSpPr txBox="1"/>
          <p:nvPr/>
        </p:nvSpPr>
        <p:spPr>
          <a:xfrm rot="16200000">
            <a:off x="-515080" y="3099606"/>
            <a:ext cx="3120380" cy="58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600" b="1">
                <a:solidFill>
                  <a:srgbClr val="FFFFFF"/>
                </a:solidFill>
              </a:defRPr>
            </a:lvl1pPr>
          </a:lstStyle>
          <a:p>
            <a:pPr defTabSz="609478"/>
            <a:r>
              <a:rPr sz="3199">
                <a:solidFill>
                  <a:prstClr val="black"/>
                </a:solidFill>
                <a:latin typeface="Arial Narrow" panose="020B0606020202030204" pitchFamily="34" charset="0"/>
              </a:rPr>
              <a:t>Attraction Rate (%)</a:t>
            </a:r>
          </a:p>
        </p:txBody>
      </p:sp>
      <p:sp>
        <p:nvSpPr>
          <p:cNvPr id="27" name="TextBox 30">
            <a:extLst>
              <a:ext uri="{FF2B5EF4-FFF2-40B4-BE49-F238E27FC236}">
                <a16:creationId xmlns:a16="http://schemas.microsoft.com/office/drawing/2014/main" id="{FE924987-6A1B-4A06-BA48-FE7B60EF74EE}"/>
              </a:ext>
            </a:extLst>
          </p:cNvPr>
          <p:cNvSpPr txBox="1"/>
          <p:nvPr/>
        </p:nvSpPr>
        <p:spPr>
          <a:xfrm>
            <a:off x="9785490" y="1398592"/>
            <a:ext cx="528324" cy="461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07" tIns="45707" rIns="45707" bIns="45707">
            <a:spAutoFit/>
          </a:bodyPr>
          <a:lstStyle>
            <a:lvl1pPr>
              <a:defRPr sz="3200" u="sng">
                <a:solidFill>
                  <a:srgbClr val="FFFFFF"/>
                </a:solidFill>
              </a:defRPr>
            </a:lvl1pPr>
          </a:lstStyle>
          <a:p>
            <a:pPr defTabSz="609478"/>
            <a:r>
              <a:rPr sz="2399">
                <a:latin typeface="Arial Narrow" panose="020B0606020202030204" pitchFamily="34" charset="0"/>
              </a:rPr>
              <a:t>Key</a:t>
            </a:r>
          </a:p>
        </p:txBody>
      </p:sp>
      <p:grpSp>
        <p:nvGrpSpPr>
          <p:cNvPr id="28" name="Rectangle 31">
            <a:extLst>
              <a:ext uri="{FF2B5EF4-FFF2-40B4-BE49-F238E27FC236}">
                <a16:creationId xmlns:a16="http://schemas.microsoft.com/office/drawing/2014/main" id="{0CEFAD85-7D04-43B8-9BBD-9F8CD47DB841}"/>
              </a:ext>
            </a:extLst>
          </p:cNvPr>
          <p:cNvGrpSpPr/>
          <p:nvPr/>
        </p:nvGrpSpPr>
        <p:grpSpPr>
          <a:xfrm>
            <a:off x="2532973" y="4096367"/>
            <a:ext cx="1960376" cy="1357172"/>
            <a:chOff x="0" y="-12107"/>
            <a:chExt cx="2614514" cy="1810031"/>
          </a:xfrm>
        </p:grpSpPr>
        <p:sp>
          <p:nvSpPr>
            <p:cNvPr id="29" name="Rectangle">
              <a:extLst>
                <a:ext uri="{FF2B5EF4-FFF2-40B4-BE49-F238E27FC236}">
                  <a16:creationId xmlns:a16="http://schemas.microsoft.com/office/drawing/2014/main" id="{D72297F9-2E21-48BE-8CB1-6F7EDEFCF666}"/>
                </a:ext>
              </a:extLst>
            </p:cNvPr>
            <p:cNvSpPr/>
            <p:nvPr/>
          </p:nvSpPr>
          <p:spPr>
            <a:xfrm>
              <a:off x="0" y="-12107"/>
              <a:ext cx="2614514" cy="1810031"/>
            </a:xfrm>
            <a:prstGeom prst="rect">
              <a:avLst/>
            </a:prstGeom>
            <a:solidFill>
              <a:srgbClr val="FFFF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0" name="Stuck in Place">
              <a:extLst>
                <a:ext uri="{FF2B5EF4-FFF2-40B4-BE49-F238E27FC236}">
                  <a16:creationId xmlns:a16="http://schemas.microsoft.com/office/drawing/2014/main" id="{6B3D1950-ABB3-4ECA-B53A-5E7B2A277509}"/>
                </a:ext>
              </a:extLst>
            </p:cNvPr>
            <p:cNvSpPr txBox="1"/>
            <p:nvPr/>
          </p:nvSpPr>
          <p:spPr>
            <a:xfrm>
              <a:off x="73660" y="289494"/>
              <a:ext cx="2467193" cy="12310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lvl1pPr>
            </a:lstStyle>
            <a:p>
              <a:pPr defTabSz="609478"/>
              <a:r>
                <a:rPr lang="en-US" sz="2699">
                  <a:solidFill>
                    <a:prstClr val="black"/>
                  </a:solidFill>
                  <a:latin typeface="Arial Narrow" panose="020B0606020202030204" pitchFamily="34" charset="0"/>
                </a:rPr>
                <a:t>Aging</a:t>
              </a:r>
              <a:br>
                <a:rPr lang="en-US" sz="2699">
                  <a:solidFill>
                    <a:prstClr val="black"/>
                  </a:solidFill>
                  <a:latin typeface="Arial Narrow" panose="020B0606020202030204" pitchFamily="34" charset="0"/>
                </a:rPr>
              </a:br>
              <a:r>
                <a:rPr lang="en-US" sz="2699">
                  <a:solidFill>
                    <a:prstClr val="black"/>
                  </a:solidFill>
                  <a:latin typeface="Arial Narrow" panose="020B0606020202030204" pitchFamily="34" charset="0"/>
                </a:rPr>
                <a:t>Out</a:t>
              </a:r>
              <a:endParaRPr sz="2699">
                <a:solidFill>
                  <a:prstClr val="black"/>
                </a:solidFill>
                <a:latin typeface="Arial Narrow" panose="020B0606020202030204" pitchFamily="34" charset="0"/>
              </a:endParaRPr>
            </a:p>
          </p:txBody>
        </p:sp>
      </p:grpSp>
      <p:sp>
        <p:nvSpPr>
          <p:cNvPr id="37" name="Rectangle 3">
            <a:extLst>
              <a:ext uri="{FF2B5EF4-FFF2-40B4-BE49-F238E27FC236}">
                <a16:creationId xmlns:a16="http://schemas.microsoft.com/office/drawing/2014/main" id="{0AB06228-F303-4EC8-B6ED-AF509FE041A7}"/>
              </a:ext>
            </a:extLst>
          </p:cNvPr>
          <p:cNvSpPr/>
          <p:nvPr/>
        </p:nvSpPr>
        <p:spPr>
          <a:xfrm>
            <a:off x="2529590" y="2799712"/>
            <a:ext cx="1946118" cy="1296656"/>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0" name="Rectangle 36">
            <a:extLst>
              <a:ext uri="{FF2B5EF4-FFF2-40B4-BE49-F238E27FC236}">
                <a16:creationId xmlns:a16="http://schemas.microsoft.com/office/drawing/2014/main" id="{B484A018-861E-4158-9EFF-75EE45673EF5}"/>
              </a:ext>
            </a:extLst>
          </p:cNvPr>
          <p:cNvSpPr/>
          <p:nvPr/>
        </p:nvSpPr>
        <p:spPr>
          <a:xfrm>
            <a:off x="6279013" y="2776003"/>
            <a:ext cx="1847961" cy="1320365"/>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2" name="TextBox 1">
            <a:extLst>
              <a:ext uri="{FF2B5EF4-FFF2-40B4-BE49-F238E27FC236}">
                <a16:creationId xmlns:a16="http://schemas.microsoft.com/office/drawing/2014/main" id="{76885015-3468-469F-9FE3-072B5FE45DAC}"/>
              </a:ext>
            </a:extLst>
          </p:cNvPr>
          <p:cNvSpPr txBox="1"/>
          <p:nvPr/>
        </p:nvSpPr>
        <p:spPr>
          <a:xfrm>
            <a:off x="1376034" y="4419342"/>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1" name="TextBox 40">
            <a:extLst>
              <a:ext uri="{FF2B5EF4-FFF2-40B4-BE49-F238E27FC236}">
                <a16:creationId xmlns:a16="http://schemas.microsoft.com/office/drawing/2014/main" id="{0D08D93C-CB95-448C-8A72-D9C37D645018}"/>
              </a:ext>
            </a:extLst>
          </p:cNvPr>
          <p:cNvSpPr txBox="1"/>
          <p:nvPr/>
        </p:nvSpPr>
        <p:spPr>
          <a:xfrm>
            <a:off x="2976786" y="5521997"/>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Low</a:t>
            </a:r>
          </a:p>
          <a:p>
            <a:pPr defTabSz="609478"/>
            <a:r>
              <a:rPr lang="en-US" sz="2399" b="1">
                <a:solidFill>
                  <a:prstClr val="black"/>
                </a:solidFill>
                <a:latin typeface="Arial Narrow" panose="020B0606020202030204" pitchFamily="34" charset="0"/>
              </a:rPr>
              <a:t>(&lt;10%)</a:t>
            </a:r>
          </a:p>
        </p:txBody>
      </p:sp>
      <p:sp>
        <p:nvSpPr>
          <p:cNvPr id="42" name="TextBox 41">
            <a:extLst>
              <a:ext uri="{FF2B5EF4-FFF2-40B4-BE49-F238E27FC236}">
                <a16:creationId xmlns:a16="http://schemas.microsoft.com/office/drawing/2014/main" id="{08785D7A-EAD6-4457-8473-5B2A16E09D5B}"/>
              </a:ext>
            </a:extLst>
          </p:cNvPr>
          <p:cNvSpPr txBox="1"/>
          <p:nvPr/>
        </p:nvSpPr>
        <p:spPr>
          <a:xfrm>
            <a:off x="1337420" y="1733048"/>
            <a:ext cx="1005403" cy="830740"/>
          </a:xfrm>
          <a:prstGeom prst="rect">
            <a:avLst/>
          </a:prstGeom>
          <a:noFill/>
        </p:spPr>
        <p:txBody>
          <a:bodyPr wrap="non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(&gt;15%)</a:t>
            </a:r>
          </a:p>
        </p:txBody>
      </p:sp>
      <p:sp>
        <p:nvSpPr>
          <p:cNvPr id="43" name="TextBox 42">
            <a:extLst>
              <a:ext uri="{FF2B5EF4-FFF2-40B4-BE49-F238E27FC236}">
                <a16:creationId xmlns:a16="http://schemas.microsoft.com/office/drawing/2014/main" id="{DC0A1121-3F1E-4940-B817-9345625701B3}"/>
              </a:ext>
            </a:extLst>
          </p:cNvPr>
          <p:cNvSpPr txBox="1"/>
          <p:nvPr/>
        </p:nvSpPr>
        <p:spPr>
          <a:xfrm>
            <a:off x="6638669" y="5498955"/>
            <a:ext cx="1128649" cy="830740"/>
          </a:xfrm>
          <a:prstGeom prst="rect">
            <a:avLst/>
          </a:prstGeom>
          <a:noFill/>
        </p:spPr>
        <p:txBody>
          <a:bodyPr wrap="square" rtlCol="0">
            <a:spAutoFit/>
          </a:bodyPr>
          <a:lstStyle/>
          <a:p>
            <a:pPr defTabSz="609478"/>
            <a:r>
              <a:rPr lang="en-US" sz="2399" b="1">
                <a:solidFill>
                  <a:prstClr val="black"/>
                </a:solidFill>
                <a:latin typeface="Arial Narrow" panose="020B0606020202030204" pitchFamily="34" charset="0"/>
              </a:rPr>
              <a:t>High</a:t>
            </a:r>
          </a:p>
          <a:p>
            <a:pPr defTabSz="609478"/>
            <a:r>
              <a:rPr lang="en-US" sz="2399" b="1">
                <a:solidFill>
                  <a:prstClr val="black"/>
                </a:solidFill>
                <a:latin typeface="Arial Narrow" panose="020B0606020202030204" pitchFamily="34" charset="0"/>
              </a:rPr>
              <a:t>(&gt;18%)</a:t>
            </a:r>
          </a:p>
        </p:txBody>
      </p:sp>
      <p:sp>
        <p:nvSpPr>
          <p:cNvPr id="44" name="Oval 43"/>
          <p:cNvSpPr/>
          <p:nvPr/>
        </p:nvSpPr>
        <p:spPr>
          <a:xfrm>
            <a:off x="2900862" y="5506612"/>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45" name="Oval 44"/>
          <p:cNvSpPr/>
          <p:nvPr/>
        </p:nvSpPr>
        <p:spPr>
          <a:xfrm>
            <a:off x="1299961" y="4408892"/>
            <a:ext cx="1203568" cy="1036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78"/>
            <a:endParaRPr lang="en-US" sz="2399">
              <a:solidFill>
                <a:prstClr val="white"/>
              </a:solidFill>
              <a:latin typeface="Arial Narrow" panose="020B0606020202030204" pitchFamily="34" charset="0"/>
            </a:endParaRPr>
          </a:p>
        </p:txBody>
      </p:sp>
      <p:sp>
        <p:nvSpPr>
          <p:cNvPr id="31" name="Rectangle 34">
            <a:extLst>
              <a:ext uri="{FF2B5EF4-FFF2-40B4-BE49-F238E27FC236}">
                <a16:creationId xmlns:a16="http://schemas.microsoft.com/office/drawing/2014/main" id="{488C494F-4F4E-43ED-BF6C-C8316C7022E1}"/>
              </a:ext>
            </a:extLst>
          </p:cNvPr>
          <p:cNvSpPr/>
          <p:nvPr/>
        </p:nvSpPr>
        <p:spPr>
          <a:xfrm>
            <a:off x="4490907" y="1402006"/>
            <a:ext cx="1801795" cy="1389150"/>
          </a:xfrm>
          <a:prstGeom prst="rect">
            <a:avLst/>
          </a:prstGeom>
          <a:solidFill>
            <a:srgbClr val="92D05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grpSp>
        <p:nvGrpSpPr>
          <p:cNvPr id="32" name="Rectangle 21">
            <a:extLst>
              <a:ext uri="{FF2B5EF4-FFF2-40B4-BE49-F238E27FC236}">
                <a16:creationId xmlns:a16="http://schemas.microsoft.com/office/drawing/2014/main" id="{80D7AFF7-8FE5-4344-B861-D43342DDAA2F}"/>
              </a:ext>
            </a:extLst>
          </p:cNvPr>
          <p:cNvGrpSpPr/>
          <p:nvPr/>
        </p:nvGrpSpPr>
        <p:grpSpPr>
          <a:xfrm>
            <a:off x="2549680" y="1419310"/>
            <a:ext cx="1946120" cy="1399367"/>
            <a:chOff x="-1" y="-1"/>
            <a:chExt cx="2595500" cy="1866308"/>
          </a:xfrm>
        </p:grpSpPr>
        <p:sp>
          <p:nvSpPr>
            <p:cNvPr id="33" name="Rectangle">
              <a:extLst>
                <a:ext uri="{FF2B5EF4-FFF2-40B4-BE49-F238E27FC236}">
                  <a16:creationId xmlns:a16="http://schemas.microsoft.com/office/drawing/2014/main" id="{FF1457E5-9640-4B38-A418-133C383562BF}"/>
                </a:ext>
              </a:extLst>
            </p:cNvPr>
            <p:cNvSpPr/>
            <p:nvPr/>
          </p:nvSpPr>
          <p:spPr>
            <a:xfrm>
              <a:off x="-1" y="-1"/>
              <a:ext cx="2595500" cy="1866308"/>
            </a:xfrm>
            <a:prstGeom prst="rect">
              <a:avLst/>
            </a:prstGeom>
            <a:solidFill>
              <a:srgbClr val="00B05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4" name="Growth Culture">
              <a:extLst>
                <a:ext uri="{FF2B5EF4-FFF2-40B4-BE49-F238E27FC236}">
                  <a16:creationId xmlns:a16="http://schemas.microsoft.com/office/drawing/2014/main" id="{858DBF09-0495-4EBF-ABD6-6184EE3E9CE5}"/>
                </a:ext>
              </a:extLst>
            </p:cNvPr>
            <p:cNvSpPr txBox="1"/>
            <p:nvPr/>
          </p:nvSpPr>
          <p:spPr>
            <a:xfrm>
              <a:off x="73659" y="225100"/>
              <a:ext cx="2448179" cy="14161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Growth</a:t>
              </a:r>
              <a:br>
                <a:rPr lang="en-US" sz="3150">
                  <a:latin typeface="Arial Narrow" panose="020B0606020202030204" pitchFamily="34" charset="0"/>
                </a:rPr>
              </a:br>
              <a:r>
                <a:rPr sz="3150">
                  <a:latin typeface="Arial Narrow" panose="020B0606020202030204" pitchFamily="34" charset="0"/>
                </a:rPr>
                <a:t>Culture</a:t>
              </a:r>
            </a:p>
          </p:txBody>
        </p:sp>
      </p:grpSp>
      <p:grpSp>
        <p:nvGrpSpPr>
          <p:cNvPr id="35" name="Rectangle 22">
            <a:extLst>
              <a:ext uri="{FF2B5EF4-FFF2-40B4-BE49-F238E27FC236}">
                <a16:creationId xmlns:a16="http://schemas.microsoft.com/office/drawing/2014/main" id="{A08DCB79-BCE6-4038-BB20-1871A7BB67A4}"/>
              </a:ext>
            </a:extLst>
          </p:cNvPr>
          <p:cNvGrpSpPr/>
          <p:nvPr/>
        </p:nvGrpSpPr>
        <p:grpSpPr>
          <a:xfrm>
            <a:off x="6285496" y="4106672"/>
            <a:ext cx="1834993" cy="1367101"/>
            <a:chOff x="43542" y="-10842"/>
            <a:chExt cx="2487112" cy="1823274"/>
          </a:xfrm>
        </p:grpSpPr>
        <p:sp>
          <p:nvSpPr>
            <p:cNvPr id="36" name="Rectangle">
              <a:extLst>
                <a:ext uri="{FF2B5EF4-FFF2-40B4-BE49-F238E27FC236}">
                  <a16:creationId xmlns:a16="http://schemas.microsoft.com/office/drawing/2014/main" id="{2DE95250-5EBC-4DD5-91CE-759A735AC0D7}"/>
                </a:ext>
              </a:extLst>
            </p:cNvPr>
            <p:cNvSpPr/>
            <p:nvPr/>
          </p:nvSpPr>
          <p:spPr>
            <a:xfrm>
              <a:off x="43542" y="-10842"/>
              <a:ext cx="2487112" cy="1823274"/>
            </a:xfrm>
            <a:prstGeom prst="rect">
              <a:avLst/>
            </a:prstGeom>
            <a:solidFill>
              <a:srgbClr val="FF0000"/>
            </a:solidFill>
            <a:ln w="25400" cap="rnd">
              <a:solidFill>
                <a:srgbClr val="515151"/>
              </a:solidFill>
              <a:prstDash val="solid"/>
              <a:round/>
            </a:ln>
            <a:effectLst/>
          </p:spPr>
          <p:txBody>
            <a:bodyPr wrap="square" lIns="45707" tIns="45707" rIns="45707" bIns="45707" numCol="1" anchor="ctr">
              <a:noAutofit/>
            </a:bodyP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46" name="Danger Zone">
              <a:extLst>
                <a:ext uri="{FF2B5EF4-FFF2-40B4-BE49-F238E27FC236}">
                  <a16:creationId xmlns:a16="http://schemas.microsoft.com/office/drawing/2014/main" id="{FB44FCAA-FD07-4300-BBB9-DB860C26B976}"/>
                </a:ext>
              </a:extLst>
            </p:cNvPr>
            <p:cNvSpPr txBox="1"/>
            <p:nvPr/>
          </p:nvSpPr>
          <p:spPr>
            <a:xfrm>
              <a:off x="73659" y="203584"/>
              <a:ext cx="2339790" cy="1416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numCol="1" anchor="ctr">
              <a:spAutoFit/>
            </a:bodyPr>
            <a:lstStyle>
              <a:lvl1pPr algn="ctr">
                <a:defRPr sz="4200" b="1">
                  <a:solidFill>
                    <a:srgbClr val="FFFFFF"/>
                  </a:solidFill>
                </a:defRPr>
              </a:lvl1pPr>
            </a:lstStyle>
            <a:p>
              <a:pPr defTabSz="609478"/>
              <a:r>
                <a:rPr sz="3150">
                  <a:latin typeface="Arial Narrow" panose="020B0606020202030204" pitchFamily="34" charset="0"/>
                </a:rPr>
                <a:t>Danger Zone</a:t>
              </a:r>
            </a:p>
          </p:txBody>
        </p:sp>
      </p:grpSp>
      <p:sp>
        <p:nvSpPr>
          <p:cNvPr id="47" name="Rectangle 35">
            <a:extLst>
              <a:ext uri="{FF2B5EF4-FFF2-40B4-BE49-F238E27FC236}">
                <a16:creationId xmlns:a16="http://schemas.microsoft.com/office/drawing/2014/main" id="{5CA30C29-CD48-497C-89CD-A10CE7858B22}"/>
              </a:ext>
            </a:extLst>
          </p:cNvPr>
          <p:cNvSpPr/>
          <p:nvPr/>
        </p:nvSpPr>
        <p:spPr>
          <a:xfrm>
            <a:off x="4494108" y="4087288"/>
            <a:ext cx="1784150" cy="1383237"/>
          </a:xfrm>
          <a:prstGeom prst="rect">
            <a:avLst/>
          </a:prstGeom>
          <a:solidFill>
            <a:srgbClr val="FFC000"/>
          </a:solidFill>
          <a:ln w="25400" cap="rnd">
            <a:solidFill>
              <a:srgbClr val="515151"/>
            </a:solidFill>
          </a:ln>
        </p:spPr>
        <p:txBody>
          <a:bodyPr lIns="45707" tIns="45707" rIns="45707" bIns="45707" anchor="ctr"/>
          <a:lstStyle/>
          <a:p>
            <a:pPr algn="ctr" defTabSz="609478">
              <a:defRPr>
                <a:solidFill>
                  <a:srgbClr val="FFFFFF"/>
                </a:solidFill>
              </a:defRPr>
            </a:pPr>
            <a:endParaRPr sz="1350">
              <a:solidFill>
                <a:srgbClr val="FFFFFF"/>
              </a:solidFill>
              <a:latin typeface="Arial Narrow" panose="020B0606020202030204" pitchFamily="34" charset="0"/>
            </a:endParaRPr>
          </a:p>
        </p:txBody>
      </p:sp>
      <p:sp>
        <p:nvSpPr>
          <p:cNvPr id="38" name="Text Placeholder 1">
            <a:extLst>
              <a:ext uri="{FF2B5EF4-FFF2-40B4-BE49-F238E27FC236}">
                <a16:creationId xmlns:a16="http://schemas.microsoft.com/office/drawing/2014/main" id="{8D25B5EC-CA56-6B93-C086-F9B6448F8AE9}"/>
              </a:ext>
            </a:extLst>
          </p:cNvPr>
          <p:cNvSpPr txBox="1">
            <a:spLocks/>
          </p:cNvSpPr>
          <p:nvPr/>
        </p:nvSpPr>
        <p:spPr>
          <a:xfrm>
            <a:off x="534298" y="34504"/>
            <a:ext cx="6526226" cy="851297"/>
          </a:xfrm>
          <a:prstGeom prst="rect">
            <a:avLst/>
          </a:prstGeom>
          <a:ln w="25400">
            <a:noFill/>
          </a:ln>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300" b="1" kern="1200" cap="all" baseline="0">
                <a:solidFill>
                  <a:schemeClr val="bg1"/>
                </a:solidFill>
                <a:latin typeface="+mj-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34">
              <a:defRPr/>
            </a:pPr>
            <a:r>
              <a:rPr lang="en-US">
                <a:solidFill>
                  <a:srgbClr val="17458F"/>
                </a:solidFill>
                <a:latin typeface="Arial" panose="020B0604020202020204"/>
              </a:rPr>
              <a:t>Common club patterns</a:t>
            </a:r>
          </a:p>
        </p:txBody>
      </p:sp>
      <p:sp>
        <p:nvSpPr>
          <p:cNvPr id="39" name="Rectangle 38">
            <a:extLst>
              <a:ext uri="{FF2B5EF4-FFF2-40B4-BE49-F238E27FC236}">
                <a16:creationId xmlns:a16="http://schemas.microsoft.com/office/drawing/2014/main" id="{596F0DEE-1638-B21E-A1F1-4A4935FE43CE}"/>
              </a:ext>
            </a:extLst>
          </p:cNvPr>
          <p:cNvSpPr/>
          <p:nvPr/>
        </p:nvSpPr>
        <p:spPr>
          <a:xfrm>
            <a:off x="628910" y="135242"/>
            <a:ext cx="1265274" cy="136922"/>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48" name="Rectangle 47">
            <a:extLst>
              <a:ext uri="{FF2B5EF4-FFF2-40B4-BE49-F238E27FC236}">
                <a16:creationId xmlns:a16="http://schemas.microsoft.com/office/drawing/2014/main" id="{5F69D612-B059-C4D8-4995-BC7887C58920}"/>
              </a:ext>
            </a:extLst>
          </p:cNvPr>
          <p:cNvSpPr/>
          <p:nvPr/>
        </p:nvSpPr>
        <p:spPr>
          <a:xfrm>
            <a:off x="628909" y="948204"/>
            <a:ext cx="5730949" cy="93515"/>
          </a:xfrm>
          <a:prstGeom prst="rect">
            <a:avLst/>
          </a:prstGeom>
          <a:solidFill>
            <a:srgbClr val="17458F"/>
          </a:solidFill>
          <a:ln w="12700" cap="flat" cmpd="sng" algn="ctr">
            <a:noFill/>
            <a:prstDash val="solid"/>
            <a:miter lim="800000"/>
          </a:ln>
          <a:effectLst/>
        </p:spPr>
        <p:txBody>
          <a:bodyPr rtlCol="0" anchor="ctr"/>
          <a:lstStyle/>
          <a:p>
            <a:pPr algn="ctr" defTabSz="457223">
              <a:defRPr/>
            </a:pPr>
            <a:endParaRPr lang="en-US" kern="0">
              <a:solidFill>
                <a:prstClr val="white"/>
              </a:solidFill>
              <a:latin typeface="Arial" panose="020B0604020202020204"/>
            </a:endParaRPr>
          </a:p>
        </p:txBody>
      </p:sp>
      <p:sp>
        <p:nvSpPr>
          <p:cNvPr id="49" name="TextBox 27">
            <a:extLst>
              <a:ext uri="{FF2B5EF4-FFF2-40B4-BE49-F238E27FC236}">
                <a16:creationId xmlns:a16="http://schemas.microsoft.com/office/drawing/2014/main" id="{AA58C014-C282-7726-1EAF-9FA1D6D1A9E9}"/>
              </a:ext>
            </a:extLst>
          </p:cNvPr>
          <p:cNvSpPr txBox="1"/>
          <p:nvPr/>
        </p:nvSpPr>
        <p:spPr>
          <a:xfrm>
            <a:off x="8528978" y="2164470"/>
            <a:ext cx="3205823" cy="523194"/>
          </a:xfrm>
          <a:prstGeom prst="rect">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Growing Membership</a:t>
            </a:r>
          </a:p>
        </p:txBody>
      </p:sp>
      <p:sp>
        <p:nvSpPr>
          <p:cNvPr id="50" name="TextBox 28">
            <a:extLst>
              <a:ext uri="{FF2B5EF4-FFF2-40B4-BE49-F238E27FC236}">
                <a16:creationId xmlns:a16="http://schemas.microsoft.com/office/drawing/2014/main" id="{E3A2B143-EE84-D2DD-D9E2-2EB9B02F62E2}"/>
              </a:ext>
            </a:extLst>
          </p:cNvPr>
          <p:cNvSpPr txBox="1"/>
          <p:nvPr/>
        </p:nvSpPr>
        <p:spPr>
          <a:xfrm>
            <a:off x="8528978" y="2836638"/>
            <a:ext cx="3205823" cy="523194"/>
          </a:xfrm>
          <a:prstGeom prst="rect">
            <a:avLst/>
          </a:prstGeom>
          <a:solidFill>
            <a:srgbClr val="FFFF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lvl1pPr>
          </a:lstStyle>
          <a:p>
            <a:pPr algn="ctr" defTabSz="609478"/>
            <a:r>
              <a:rPr sz="2800" b="1">
                <a:solidFill>
                  <a:prstClr val="black"/>
                </a:solidFill>
                <a:latin typeface="Arial Narrow" panose="020B0606020202030204" pitchFamily="34" charset="0"/>
              </a:rPr>
              <a:t>Steady Membership</a:t>
            </a:r>
          </a:p>
        </p:txBody>
      </p:sp>
      <p:sp>
        <p:nvSpPr>
          <p:cNvPr id="51" name="TextBox 29">
            <a:extLst>
              <a:ext uri="{FF2B5EF4-FFF2-40B4-BE49-F238E27FC236}">
                <a16:creationId xmlns:a16="http://schemas.microsoft.com/office/drawing/2014/main" id="{6ABE06AA-8996-7795-8771-6A0ED4305E33}"/>
              </a:ext>
            </a:extLst>
          </p:cNvPr>
          <p:cNvSpPr txBox="1"/>
          <p:nvPr/>
        </p:nvSpPr>
        <p:spPr>
          <a:xfrm>
            <a:off x="8528978" y="3508804"/>
            <a:ext cx="3205823" cy="523194"/>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7" tIns="45707" rIns="45707" bIns="45707">
            <a:spAutoFit/>
          </a:bodyPr>
          <a:lstStyle>
            <a:lvl1pPr>
              <a:defRPr sz="3200">
                <a:solidFill>
                  <a:srgbClr val="FFFFFF"/>
                </a:solidFill>
              </a:defRPr>
            </a:lvl1pPr>
          </a:lstStyle>
          <a:p>
            <a:pPr algn="ctr" defTabSz="609478"/>
            <a:r>
              <a:rPr sz="2800" b="1">
                <a:latin typeface="Arial Narrow" panose="020B0606020202030204" pitchFamily="34" charset="0"/>
              </a:rPr>
              <a:t>Declining Membership</a:t>
            </a:r>
          </a:p>
        </p:txBody>
      </p:sp>
      <p:sp>
        <p:nvSpPr>
          <p:cNvPr id="3" name="Rectangle 2">
            <a:extLst>
              <a:ext uri="{FF2B5EF4-FFF2-40B4-BE49-F238E27FC236}">
                <a16:creationId xmlns:a16="http://schemas.microsoft.com/office/drawing/2014/main" id="{69A872E6-C062-4957-6D24-C40CFBA81058}"/>
              </a:ext>
            </a:extLst>
          </p:cNvPr>
          <p:cNvSpPr/>
          <p:nvPr/>
        </p:nvSpPr>
        <p:spPr>
          <a:xfrm>
            <a:off x="8941981" y="5901070"/>
            <a:ext cx="3168503"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1355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dvAuto="0"/>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38392</TotalTime>
  <Words>2337</Words>
  <Application>Microsoft Office PowerPoint</Application>
  <PresentationFormat>Widescreen</PresentationFormat>
  <Paragraphs>334</Paragraphs>
  <Slides>32</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Logan</dc:creator>
  <cp:lastModifiedBy>Herb Klotz</cp:lastModifiedBy>
  <cp:revision>80</cp:revision>
  <cp:lastPrinted>2023-02-22T18:43:13Z</cp:lastPrinted>
  <dcterms:created xsi:type="dcterms:W3CDTF">2022-12-19T16:14:25Z</dcterms:created>
  <dcterms:modified xsi:type="dcterms:W3CDTF">2023-02-26T15:15:47Z</dcterms:modified>
</cp:coreProperties>
</file>